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34"/>
  </p:notesMasterIdLst>
  <p:sldIdLst>
    <p:sldId id="256" r:id="rId2"/>
    <p:sldId id="257" r:id="rId3"/>
    <p:sldId id="258" r:id="rId4"/>
    <p:sldId id="266" r:id="rId5"/>
    <p:sldId id="268" r:id="rId6"/>
    <p:sldId id="269" r:id="rId7"/>
    <p:sldId id="270" r:id="rId8"/>
    <p:sldId id="271" r:id="rId9"/>
    <p:sldId id="272" r:id="rId10"/>
    <p:sldId id="273" r:id="rId11"/>
    <p:sldId id="274" r:id="rId12"/>
    <p:sldId id="275" r:id="rId13"/>
    <p:sldId id="260" r:id="rId14"/>
    <p:sldId id="264" r:id="rId15"/>
    <p:sldId id="278" r:id="rId16"/>
    <p:sldId id="277" r:id="rId17"/>
    <p:sldId id="279" r:id="rId18"/>
    <p:sldId id="280" r:id="rId19"/>
    <p:sldId id="281" r:id="rId20"/>
    <p:sldId id="267" r:id="rId21"/>
    <p:sldId id="276" r:id="rId22"/>
    <p:sldId id="282" r:id="rId23"/>
    <p:sldId id="283" r:id="rId24"/>
    <p:sldId id="284" r:id="rId25"/>
    <p:sldId id="261" r:id="rId26"/>
    <p:sldId id="285" r:id="rId27"/>
    <p:sldId id="286" r:id="rId28"/>
    <p:sldId id="287" r:id="rId29"/>
    <p:sldId id="288" r:id="rId30"/>
    <p:sldId id="289" r:id="rId31"/>
    <p:sldId id="290" r:id="rId32"/>
    <p:sldId id="265" r:id="rId3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10"/>
  </p:normalViewPr>
  <p:slideViewPr>
    <p:cSldViewPr snapToGrid="0" snapToObjects="1">
      <p:cViewPr varScale="1">
        <p:scale>
          <a:sx n="69" d="100"/>
          <a:sy n="69" d="100"/>
        </p:scale>
        <p:origin x="70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936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935790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5046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554440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43061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07721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596729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52468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7746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159304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508351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719863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004289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057073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91296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685256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977318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72044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184177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786826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46799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442462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113348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82839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45688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2366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38376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048093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0762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349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169919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143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60500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8/13/2024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916679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8/13/2024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083443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8/13/2024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1719012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02949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7313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0298CD5-6C1E-4009-B41F-6DF62E31D3BE}" type="datetimeFigureOut">
              <a:rPr lang="en-US" smtClean="0"/>
              <a:pPr/>
              <a:t>8/13/2024</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7533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9.gif"/><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2.jp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s://github.com/Chetansingh384/Emotion_detection_cnn" TargetMode="External"/><Relationship Id="rId5" Type="http://schemas.openxmlformats.org/officeDocument/2006/relationships/hyperlink" Target="https://drive.google.com/drive/folders/11MouWOiB3WompIieCSnW2voIUk55Bv9Z?usp=drive_link)" TargetMode="Externa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r>
              <a:rPr lang="en-IN" dirty="0"/>
              <a:t>Training duration : 45 days </a:t>
            </a: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745343"/>
            <a:ext cx="4869180" cy="2738914"/>
          </a:xfrm>
          <a:prstGeom prst="rect">
            <a:avLst/>
          </a:prstGeom>
        </p:spPr>
      </p:pic>
      <p:sp>
        <p:nvSpPr>
          <p:cNvPr id="6" name="Text 1"/>
          <p:cNvSpPr/>
          <p:nvPr/>
        </p:nvSpPr>
        <p:spPr>
          <a:xfrm>
            <a:off x="1084182" y="3040472"/>
            <a:ext cx="7789309" cy="2638715"/>
          </a:xfrm>
          <a:prstGeom prst="rect">
            <a:avLst/>
          </a:prstGeom>
          <a:noFill/>
          <a:ln/>
        </p:spPr>
        <p:txBody>
          <a:bodyPr wrap="square" rtlCol="0" anchor="t"/>
          <a:lstStyle/>
          <a:p>
            <a:pPr marL="0" indent="0">
              <a:buNone/>
            </a:pPr>
            <a:r>
              <a:rPr lang="en-US" sz="4800" dirty="0">
                <a:solidFill>
                  <a:srgbClr val="F2F0F4"/>
                </a:solidFill>
                <a:latin typeface="Microsoft YaHei UI" panose="020B0503020204020204" pitchFamily="34" charset="-122"/>
                <a:ea typeface="Microsoft YaHei UI" panose="020B0503020204020204" pitchFamily="34" charset="-122"/>
                <a:cs typeface="Montserrat" pitchFamily="34" charset="-120"/>
              </a:rPr>
              <a:t>Data Science with Machine Learning and Artificial Intelligence</a:t>
            </a:r>
            <a:endParaRPr lang="en-US" sz="4800" dirty="0">
              <a:latin typeface="Microsoft YaHei UI" panose="020B0503020204020204" pitchFamily="34" charset="-122"/>
              <a:ea typeface="Microsoft YaHei UI" panose="020B0503020204020204" pitchFamily="34" charset="-122"/>
            </a:endParaRPr>
          </a:p>
        </p:txBody>
      </p:sp>
      <p:sp>
        <p:nvSpPr>
          <p:cNvPr id="7" name="Text 2"/>
          <p:cNvSpPr/>
          <p:nvPr/>
        </p:nvSpPr>
        <p:spPr>
          <a:xfrm>
            <a:off x="864037" y="2897029"/>
            <a:ext cx="7577436" cy="1185148"/>
          </a:xfrm>
          <a:prstGeom prst="rect">
            <a:avLst/>
          </a:prstGeom>
          <a:noFill/>
          <a:ln/>
        </p:spPr>
        <p:txBody>
          <a:bodyPr wrap="square" rtlCol="0" anchor="t"/>
          <a:lstStyle/>
          <a:p>
            <a:pPr marL="0" indent="0">
              <a:lnSpc>
                <a:spcPts val="3110"/>
              </a:lnSpc>
              <a:buNone/>
            </a:pPr>
            <a:endParaRPr lang="en-US" sz="2400" dirty="0"/>
          </a:p>
        </p:txBody>
      </p:sp>
      <p:sp>
        <p:nvSpPr>
          <p:cNvPr id="8" name="Text 3"/>
          <p:cNvSpPr/>
          <p:nvPr/>
        </p:nvSpPr>
        <p:spPr>
          <a:xfrm>
            <a:off x="864037" y="4359831"/>
            <a:ext cx="7415927" cy="315992"/>
          </a:xfrm>
          <a:prstGeom prst="rect">
            <a:avLst/>
          </a:prstGeom>
          <a:noFill/>
          <a:ln/>
        </p:spPr>
        <p:txBody>
          <a:bodyPr wrap="none" rtlCol="0" anchor="t"/>
          <a:lstStyle/>
          <a:p>
            <a:pPr marL="0" indent="0">
              <a:lnSpc>
                <a:spcPts val="2488"/>
              </a:lnSpc>
              <a:buNone/>
            </a:pPr>
            <a:endParaRPr lang="en-US" sz="1555" dirty="0"/>
          </a:p>
        </p:txBody>
      </p:sp>
      <p:sp>
        <p:nvSpPr>
          <p:cNvPr id="9" name="Text 4"/>
          <p:cNvSpPr/>
          <p:nvPr/>
        </p:nvSpPr>
        <p:spPr>
          <a:xfrm>
            <a:off x="864037" y="4953476"/>
            <a:ext cx="7415927" cy="315992"/>
          </a:xfrm>
          <a:prstGeom prst="rect">
            <a:avLst/>
          </a:prstGeom>
          <a:noFill/>
          <a:ln/>
        </p:spPr>
        <p:txBody>
          <a:bodyPr wrap="none" rtlCol="0" anchor="t"/>
          <a:lstStyle/>
          <a:p>
            <a:pPr marL="0" indent="0">
              <a:lnSpc>
                <a:spcPts val="2488"/>
              </a:lnSpc>
              <a:buNone/>
            </a:pPr>
            <a:endParaRPr lang="en-US" sz="1555" dirty="0"/>
          </a:p>
        </p:txBody>
      </p:sp>
      <p:sp>
        <p:nvSpPr>
          <p:cNvPr id="10" name="Text 5"/>
          <p:cNvSpPr/>
          <p:nvPr/>
        </p:nvSpPr>
        <p:spPr>
          <a:xfrm>
            <a:off x="864037" y="5547122"/>
            <a:ext cx="7415927" cy="315992"/>
          </a:xfrm>
          <a:prstGeom prst="rect">
            <a:avLst/>
          </a:prstGeom>
          <a:noFill/>
          <a:ln/>
        </p:spPr>
        <p:txBody>
          <a:bodyPr wrap="none" rtlCol="0" anchor="t"/>
          <a:lstStyle/>
          <a:p>
            <a:pPr marL="0" indent="0">
              <a:lnSpc>
                <a:spcPts val="2488"/>
              </a:lnSpc>
              <a:buNone/>
            </a:pPr>
            <a:endParaRPr lang="en-US" sz="1555" dirty="0"/>
          </a:p>
        </p:txBody>
      </p:sp>
      <p:sp>
        <p:nvSpPr>
          <p:cNvPr id="11" name="Text 6"/>
          <p:cNvSpPr/>
          <p:nvPr/>
        </p:nvSpPr>
        <p:spPr>
          <a:xfrm>
            <a:off x="864037" y="6140768"/>
            <a:ext cx="7415927" cy="395049"/>
          </a:xfrm>
          <a:prstGeom prst="rect">
            <a:avLst/>
          </a:prstGeom>
          <a:noFill/>
          <a:ln/>
        </p:spPr>
        <p:txBody>
          <a:bodyPr wrap="none" rtlCol="0" anchor="t"/>
          <a:lstStyle/>
          <a:p>
            <a:pPr marL="0" indent="0">
              <a:lnSpc>
                <a:spcPts val="3110"/>
              </a:lnSpc>
              <a:buNone/>
            </a:pPr>
            <a:endParaRPr lang="en-US" sz="1944" dirty="0"/>
          </a:p>
        </p:txBody>
      </p:sp>
      <p:sp>
        <p:nvSpPr>
          <p:cNvPr id="13" name="TextBox 12">
            <a:extLst>
              <a:ext uri="{FF2B5EF4-FFF2-40B4-BE49-F238E27FC236}">
                <a16:creationId xmlns:a16="http://schemas.microsoft.com/office/drawing/2014/main" id="{DA017BFF-C795-CBE0-1AC3-560107DF75EC}"/>
              </a:ext>
            </a:extLst>
          </p:cNvPr>
          <p:cNvSpPr txBox="1"/>
          <p:nvPr/>
        </p:nvSpPr>
        <p:spPr>
          <a:xfrm>
            <a:off x="206115" y="5964436"/>
            <a:ext cx="4672361" cy="2585323"/>
          </a:xfrm>
          <a:prstGeom prst="rect">
            <a:avLst/>
          </a:prstGeom>
          <a:noFill/>
        </p:spPr>
        <p:txBody>
          <a:bodyPr wrap="square" rtlCol="0">
            <a:spAutoFit/>
          </a:bodyPr>
          <a:lstStyle/>
          <a:p>
            <a:r>
              <a:rPr lang="en-US" sz="2400" b="1" dirty="0">
                <a:solidFill>
                  <a:srgbClr val="DCD7E5"/>
                </a:solidFill>
                <a:latin typeface="Heebo" pitchFamily="2" charset="-79"/>
                <a:ea typeface="Heebo" pitchFamily="2" charset="-79"/>
                <a:cs typeface="Heebo" pitchFamily="2" charset="-79"/>
              </a:rPr>
              <a:t>Team members</a:t>
            </a:r>
            <a:r>
              <a:rPr lang="en-US" sz="2400" b="1" kern="1200" dirty="0">
                <a:solidFill>
                  <a:srgbClr val="DCD7E5"/>
                </a:solidFill>
                <a:effectLst/>
                <a:latin typeface="Heebo" pitchFamily="2" charset="-79"/>
                <a:ea typeface="Heebo" pitchFamily="2" charset="-79"/>
                <a:cs typeface="Heebo" pitchFamily="2" charset="-79"/>
              </a:rPr>
              <a:t> :</a:t>
            </a:r>
          </a:p>
          <a:p>
            <a:pPr marL="285750" indent="-285750">
              <a:buFont typeface="Wingdings" panose="05000000000000000000" pitchFamily="2" charset="2"/>
              <a:buChar char="Ø"/>
            </a:pPr>
            <a:r>
              <a:rPr lang="en-US" sz="1800" kern="1200" dirty="0">
                <a:solidFill>
                  <a:srgbClr val="DCD7E5"/>
                </a:solidFill>
                <a:effectLst/>
                <a:latin typeface="Heebo" pitchFamily="2" charset="-79"/>
                <a:ea typeface="Heebo" pitchFamily="2" charset="-79"/>
                <a:cs typeface="Heebo" pitchFamily="2" charset="-79"/>
              </a:rPr>
              <a:t>Chetan Singh Chouhan</a:t>
            </a:r>
          </a:p>
          <a:p>
            <a:pPr marL="285750" indent="-285750">
              <a:buFont typeface="Wingdings" panose="05000000000000000000" pitchFamily="2" charset="2"/>
              <a:buChar char="Ø"/>
            </a:pPr>
            <a:r>
              <a:rPr lang="en-US" sz="1800" kern="1200" dirty="0">
                <a:solidFill>
                  <a:srgbClr val="DCD7E5"/>
                </a:solidFill>
                <a:effectLst/>
                <a:latin typeface="Heebo" pitchFamily="2" charset="-79"/>
                <a:ea typeface="Heebo" pitchFamily="2" charset="-79"/>
                <a:cs typeface="Heebo" pitchFamily="2" charset="-79"/>
              </a:rPr>
              <a:t>Aman Choudhary</a:t>
            </a:r>
          </a:p>
          <a:p>
            <a:pPr marL="285750" indent="-285750">
              <a:buFont typeface="Wingdings" panose="05000000000000000000" pitchFamily="2" charset="2"/>
              <a:buChar char="Ø"/>
            </a:pPr>
            <a:r>
              <a:rPr lang="en-US" dirty="0">
                <a:solidFill>
                  <a:srgbClr val="DCD7E5"/>
                </a:solidFill>
                <a:latin typeface="Heebo" pitchFamily="2" charset="-79"/>
                <a:ea typeface="Heebo" pitchFamily="2" charset="-79"/>
                <a:cs typeface="Heebo" pitchFamily="2" charset="-79"/>
              </a:rPr>
              <a:t>Abishek Kumar T.S</a:t>
            </a:r>
            <a:endParaRPr lang="en-US" sz="1800" kern="1200" dirty="0">
              <a:solidFill>
                <a:srgbClr val="DCD7E5"/>
              </a:solidFill>
              <a:effectLst/>
              <a:latin typeface="Heebo" pitchFamily="2" charset="-79"/>
              <a:ea typeface="Heebo" pitchFamily="2" charset="-79"/>
              <a:cs typeface="Heebo" pitchFamily="2" charset="-79"/>
            </a:endParaRPr>
          </a:p>
          <a:p>
            <a:endParaRPr lang="en-IN" dirty="0">
              <a:effectLst/>
            </a:endParaRPr>
          </a:p>
          <a:p>
            <a:r>
              <a:rPr lang="en-US" sz="2400" b="1" kern="1200" dirty="0">
                <a:solidFill>
                  <a:srgbClr val="DCD7E5"/>
                </a:solidFill>
                <a:effectLst/>
                <a:latin typeface="Heebo" pitchFamily="2" charset="-79"/>
                <a:ea typeface="Heebo" pitchFamily="2" charset="-79"/>
                <a:cs typeface="Heebo" pitchFamily="2" charset="-79"/>
              </a:rPr>
              <a:t>Submitted to : </a:t>
            </a:r>
            <a:r>
              <a:rPr lang="en-US" sz="2000" b="1" kern="1200" dirty="0">
                <a:solidFill>
                  <a:srgbClr val="DCD7E5"/>
                </a:solidFill>
                <a:effectLst/>
                <a:latin typeface="Heebo" pitchFamily="2" charset="-79"/>
                <a:ea typeface="Heebo" pitchFamily="2" charset="-79"/>
                <a:cs typeface="Heebo" pitchFamily="2" charset="-79"/>
              </a:rPr>
              <a:t>Mr. Ranjit Singh  </a:t>
            </a:r>
            <a:endParaRPr lang="en-IN" sz="2000" b="1" dirty="0">
              <a:effectLst/>
            </a:endParaRPr>
          </a:p>
          <a:p>
            <a:r>
              <a:rPr lang="en-US" sz="2400" b="1" kern="1200" dirty="0">
                <a:solidFill>
                  <a:srgbClr val="DCD7E5"/>
                </a:solidFill>
                <a:effectLst/>
                <a:latin typeface="Heebo" pitchFamily="2" charset="-79"/>
                <a:ea typeface="Heebo" pitchFamily="2" charset="-79"/>
                <a:cs typeface="Heebo" pitchFamily="2" charset="-79"/>
              </a:rPr>
              <a:t>Training duration </a:t>
            </a:r>
            <a:r>
              <a:rPr lang="en-US" sz="2400" kern="1200" dirty="0">
                <a:solidFill>
                  <a:srgbClr val="DCD7E5"/>
                </a:solidFill>
                <a:effectLst/>
                <a:latin typeface="Heebo" pitchFamily="2" charset="-79"/>
                <a:ea typeface="Heebo" pitchFamily="2" charset="-79"/>
                <a:cs typeface="Heebo" pitchFamily="2" charset="-79"/>
              </a:rPr>
              <a:t>: </a:t>
            </a:r>
            <a:r>
              <a:rPr lang="en-US" sz="1800" kern="1200" dirty="0">
                <a:solidFill>
                  <a:srgbClr val="DCD7E5"/>
                </a:solidFill>
                <a:effectLst/>
                <a:latin typeface="Heebo" pitchFamily="2" charset="-79"/>
                <a:ea typeface="Heebo" pitchFamily="2" charset="-79"/>
                <a:cs typeface="Heebo" pitchFamily="2" charset="-79"/>
              </a:rPr>
              <a:t>45 days </a:t>
            </a:r>
            <a:endParaRPr lang="en-IN" dirty="0">
              <a:effectLst/>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6" name="Text 1"/>
          <p:cNvSpPr/>
          <p:nvPr/>
        </p:nvSpPr>
        <p:spPr>
          <a:xfrm>
            <a:off x="6091238" y="881182"/>
            <a:ext cx="4692848" cy="540068"/>
          </a:xfrm>
          <a:prstGeom prst="rect">
            <a:avLst/>
          </a:prstGeom>
          <a:noFill/>
          <a:ln/>
        </p:spPr>
        <p:txBody>
          <a:bodyPr wrap="none" rtlCol="0" anchor="t"/>
          <a:lstStyle/>
          <a:p>
            <a:pPr marL="0" indent="0">
              <a:lnSpc>
                <a:spcPts val="4253"/>
              </a:lnSpc>
              <a:buNone/>
            </a:pPr>
            <a:endParaRPr lang="en-US" sz="3402"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1" name="Text 6"/>
          <p:cNvSpPr/>
          <p:nvPr/>
        </p:nvSpPr>
        <p:spPr>
          <a:xfrm>
            <a:off x="6271617" y="3321010"/>
            <a:ext cx="2160270" cy="269915"/>
          </a:xfrm>
          <a:prstGeom prst="rect">
            <a:avLst/>
          </a:prstGeom>
          <a:noFill/>
          <a:ln/>
        </p:spPr>
        <p:txBody>
          <a:bodyPr wrap="none" rtlCol="0" anchor="t"/>
          <a:lstStyle/>
          <a:p>
            <a:pPr marL="0" indent="0">
              <a:lnSpc>
                <a:spcPts val="2126"/>
              </a:lnSpc>
              <a:buNone/>
            </a:pPr>
            <a:endParaRPr lang="en-US" sz="1701" dirty="0"/>
          </a:p>
        </p:txBody>
      </p:sp>
      <p:sp>
        <p:nvSpPr>
          <p:cNvPr id="12" name="Text 7"/>
          <p:cNvSpPr/>
          <p:nvPr/>
        </p:nvSpPr>
        <p:spPr>
          <a:xfrm>
            <a:off x="6271617" y="3694509"/>
            <a:ext cx="7573566" cy="553164"/>
          </a:xfrm>
          <a:prstGeom prst="rect">
            <a:avLst/>
          </a:prstGeom>
          <a:noFill/>
          <a:ln/>
        </p:spPr>
        <p:txBody>
          <a:bodyPr wrap="square" rtlCol="0" anchor="t"/>
          <a:lstStyle/>
          <a:p>
            <a:pPr marL="0" indent="0">
              <a:lnSpc>
                <a:spcPts val="2177"/>
              </a:lnSpc>
              <a:buNone/>
            </a:pPr>
            <a:endParaRPr lang="en-US" sz="1361" dirty="0"/>
          </a:p>
        </p:txBody>
      </p:sp>
      <p:sp>
        <p:nvSpPr>
          <p:cNvPr id="5" name="TextBox 4">
            <a:extLst>
              <a:ext uri="{FF2B5EF4-FFF2-40B4-BE49-F238E27FC236}">
                <a16:creationId xmlns:a16="http://schemas.microsoft.com/office/drawing/2014/main" id="{CF4B5AFB-FC92-1CE9-42DA-D95228C28EE5}"/>
              </a:ext>
            </a:extLst>
          </p:cNvPr>
          <p:cNvSpPr txBox="1"/>
          <p:nvPr/>
        </p:nvSpPr>
        <p:spPr>
          <a:xfrm>
            <a:off x="3077944" y="442645"/>
            <a:ext cx="9522934" cy="1569660"/>
          </a:xfrm>
          <a:prstGeom prst="rect">
            <a:avLst/>
          </a:prstGeom>
          <a:noFill/>
        </p:spPr>
        <p:txBody>
          <a:bodyPr wrap="square" rtlCol="0">
            <a:spAutoFit/>
          </a:bodyPr>
          <a:lstStyle/>
          <a:p>
            <a:pPr algn="ctr"/>
            <a:r>
              <a:rPr lang="en-US" sz="4800" b="1" u="sng" dirty="0">
                <a:solidFill>
                  <a:schemeClr val="bg1"/>
                </a:solidFill>
              </a:rPr>
              <a:t>Introduction to Machine Learning :</a:t>
            </a:r>
          </a:p>
          <a:p>
            <a:pPr algn="ctr"/>
            <a:endParaRPr lang="en-IN" sz="4800" b="1" u="sng" dirty="0">
              <a:solidFill>
                <a:schemeClr val="bg1"/>
              </a:solidFill>
            </a:endParaRPr>
          </a:p>
        </p:txBody>
      </p:sp>
      <p:sp>
        <p:nvSpPr>
          <p:cNvPr id="8" name="TextBox 7">
            <a:extLst>
              <a:ext uri="{FF2B5EF4-FFF2-40B4-BE49-F238E27FC236}">
                <a16:creationId xmlns:a16="http://schemas.microsoft.com/office/drawing/2014/main" id="{C908779C-DC07-443A-0FE9-52CB17A65117}"/>
              </a:ext>
            </a:extLst>
          </p:cNvPr>
          <p:cNvSpPr txBox="1"/>
          <p:nvPr/>
        </p:nvSpPr>
        <p:spPr>
          <a:xfrm>
            <a:off x="358816" y="1688216"/>
            <a:ext cx="13924344" cy="1446550"/>
          </a:xfrm>
          <a:prstGeom prst="rect">
            <a:avLst/>
          </a:prstGeom>
          <a:noFill/>
        </p:spPr>
        <p:txBody>
          <a:bodyPr wrap="square" rtlCol="0">
            <a:spAutoFit/>
          </a:bodyPr>
          <a:lstStyle/>
          <a:p>
            <a:pPr algn="just"/>
            <a:r>
              <a:rPr lang="en-US" sz="2200" dirty="0">
                <a:solidFill>
                  <a:schemeClr val="bg1"/>
                </a:solidFill>
              </a:rPr>
              <a:t>Machine learning is a branch of artificial intelligence that enables computers to learn from data and make decisions without being explicitly programmed. It involves training algorithms on large datasets to identify patterns and make predictions. Key steps include data collection, preprocessing, model training, evaluation, and tuning. Machine learning is widely used in applications like recommendation systems, image recognition, and predictive analytics.</a:t>
            </a:r>
            <a:endParaRPr lang="en-IN" sz="2200" dirty="0">
              <a:solidFill>
                <a:schemeClr val="bg1"/>
              </a:solidFill>
            </a:endParaRPr>
          </a:p>
        </p:txBody>
      </p:sp>
      <p:pic>
        <p:nvPicPr>
          <p:cNvPr id="15" name="Picture 14">
            <a:extLst>
              <a:ext uri="{FF2B5EF4-FFF2-40B4-BE49-F238E27FC236}">
                <a16:creationId xmlns:a16="http://schemas.microsoft.com/office/drawing/2014/main" id="{A3A22D2C-E33B-D27B-0A9A-95E61C336A4F}"/>
              </a:ext>
            </a:extLst>
          </p:cNvPr>
          <p:cNvPicPr>
            <a:picLocks noChangeAspect="1"/>
          </p:cNvPicPr>
          <p:nvPr/>
        </p:nvPicPr>
        <p:blipFill>
          <a:blip r:embed="rId4"/>
          <a:stretch>
            <a:fillRect/>
          </a:stretch>
        </p:blipFill>
        <p:spPr>
          <a:xfrm>
            <a:off x="4557780" y="3447796"/>
            <a:ext cx="4921886" cy="4257432"/>
          </a:xfrm>
          <a:prstGeom prst="rect">
            <a:avLst/>
          </a:prstGeom>
          <a:ln>
            <a:noFill/>
          </a:ln>
          <a:effectLst>
            <a:softEdge rad="112500"/>
          </a:effectLst>
        </p:spPr>
      </p:pic>
    </p:spTree>
    <p:extLst>
      <p:ext uri="{BB962C8B-B14F-4D97-AF65-F5344CB8AC3E}">
        <p14:creationId xmlns:p14="http://schemas.microsoft.com/office/powerpoint/2010/main" val="295242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6" name="Text 1"/>
          <p:cNvSpPr/>
          <p:nvPr/>
        </p:nvSpPr>
        <p:spPr>
          <a:xfrm>
            <a:off x="6091238" y="881182"/>
            <a:ext cx="4692848" cy="540068"/>
          </a:xfrm>
          <a:prstGeom prst="rect">
            <a:avLst/>
          </a:prstGeom>
          <a:noFill/>
          <a:ln/>
        </p:spPr>
        <p:txBody>
          <a:bodyPr wrap="none" rtlCol="0" anchor="t"/>
          <a:lstStyle/>
          <a:p>
            <a:pPr marL="0" indent="0">
              <a:lnSpc>
                <a:spcPts val="4253"/>
              </a:lnSpc>
              <a:buNone/>
            </a:pPr>
            <a:endParaRPr lang="en-US" sz="3402"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1" name="Text 6"/>
          <p:cNvSpPr/>
          <p:nvPr/>
        </p:nvSpPr>
        <p:spPr>
          <a:xfrm>
            <a:off x="6271617" y="3321010"/>
            <a:ext cx="2160270" cy="269915"/>
          </a:xfrm>
          <a:prstGeom prst="rect">
            <a:avLst/>
          </a:prstGeom>
          <a:noFill/>
          <a:ln/>
        </p:spPr>
        <p:txBody>
          <a:bodyPr wrap="none" rtlCol="0" anchor="t"/>
          <a:lstStyle/>
          <a:p>
            <a:pPr marL="0" indent="0">
              <a:lnSpc>
                <a:spcPts val="2126"/>
              </a:lnSpc>
              <a:buNone/>
            </a:pPr>
            <a:endParaRPr lang="en-US" sz="1701" dirty="0"/>
          </a:p>
        </p:txBody>
      </p:sp>
      <p:sp>
        <p:nvSpPr>
          <p:cNvPr id="12" name="Text 7"/>
          <p:cNvSpPr/>
          <p:nvPr/>
        </p:nvSpPr>
        <p:spPr>
          <a:xfrm>
            <a:off x="6271617" y="3694509"/>
            <a:ext cx="7573566" cy="553164"/>
          </a:xfrm>
          <a:prstGeom prst="rect">
            <a:avLst/>
          </a:prstGeom>
          <a:noFill/>
          <a:ln/>
        </p:spPr>
        <p:txBody>
          <a:bodyPr wrap="square" rtlCol="0" anchor="t"/>
          <a:lstStyle/>
          <a:p>
            <a:pPr marL="0" indent="0">
              <a:lnSpc>
                <a:spcPts val="2177"/>
              </a:lnSpc>
              <a:buNone/>
            </a:pPr>
            <a:endParaRPr lang="en-US" sz="1361" dirty="0"/>
          </a:p>
        </p:txBody>
      </p:sp>
      <p:sp>
        <p:nvSpPr>
          <p:cNvPr id="5" name="TextBox 4">
            <a:extLst>
              <a:ext uri="{FF2B5EF4-FFF2-40B4-BE49-F238E27FC236}">
                <a16:creationId xmlns:a16="http://schemas.microsoft.com/office/drawing/2014/main" id="{CF4B5AFB-FC92-1CE9-42DA-D95228C28EE5}"/>
              </a:ext>
            </a:extLst>
          </p:cNvPr>
          <p:cNvSpPr txBox="1"/>
          <p:nvPr/>
        </p:nvSpPr>
        <p:spPr>
          <a:xfrm>
            <a:off x="3077944" y="442645"/>
            <a:ext cx="8474511" cy="830997"/>
          </a:xfrm>
          <a:prstGeom prst="rect">
            <a:avLst/>
          </a:prstGeom>
          <a:noFill/>
        </p:spPr>
        <p:txBody>
          <a:bodyPr wrap="square" rtlCol="0">
            <a:spAutoFit/>
          </a:bodyPr>
          <a:lstStyle/>
          <a:p>
            <a:pPr algn="ctr"/>
            <a:r>
              <a:rPr lang="en-IN" sz="4800" b="1" u="sng" dirty="0">
                <a:solidFill>
                  <a:schemeClr val="bg1"/>
                </a:solidFill>
              </a:rPr>
              <a:t>Supervised Learning</a:t>
            </a:r>
            <a:r>
              <a:rPr lang="en-IN" sz="4800" u="sng" dirty="0">
                <a:solidFill>
                  <a:schemeClr val="bg1"/>
                </a:solidFill>
              </a:rPr>
              <a:t>:</a:t>
            </a:r>
            <a:endParaRPr lang="en-IN" sz="4800" b="1" u="sng" dirty="0">
              <a:solidFill>
                <a:schemeClr val="bg1"/>
              </a:solidFill>
            </a:endParaRPr>
          </a:p>
        </p:txBody>
      </p:sp>
      <p:sp>
        <p:nvSpPr>
          <p:cNvPr id="8" name="TextBox 7">
            <a:extLst>
              <a:ext uri="{FF2B5EF4-FFF2-40B4-BE49-F238E27FC236}">
                <a16:creationId xmlns:a16="http://schemas.microsoft.com/office/drawing/2014/main" id="{C908779C-DC07-443A-0FE9-52CB17A65117}"/>
              </a:ext>
            </a:extLst>
          </p:cNvPr>
          <p:cNvSpPr txBox="1"/>
          <p:nvPr/>
        </p:nvSpPr>
        <p:spPr>
          <a:xfrm>
            <a:off x="358816" y="1534721"/>
            <a:ext cx="13924344" cy="1569660"/>
          </a:xfrm>
          <a:prstGeom prst="rect">
            <a:avLst/>
          </a:prstGeom>
          <a:noFill/>
        </p:spPr>
        <p:txBody>
          <a:bodyPr wrap="square" rtlCol="0">
            <a:spAutoFit/>
          </a:bodyPr>
          <a:lstStyle/>
          <a:p>
            <a:pPr algn="just"/>
            <a:r>
              <a:rPr lang="en-US" sz="2400" dirty="0">
                <a:solidFill>
                  <a:schemeClr val="bg1"/>
                </a:solidFill>
              </a:rPr>
              <a:t>Supervised learning is a type of machine learning where a model is trained on labeled data. This means the algorithm learns from </a:t>
            </a:r>
            <a:r>
              <a:rPr lang="en-US" sz="2400" dirty="0" err="1">
                <a:solidFill>
                  <a:schemeClr val="bg1"/>
                </a:solidFill>
              </a:rPr>
              <a:t>inputoutput</a:t>
            </a:r>
            <a:r>
              <a:rPr lang="en-US" sz="2400" dirty="0">
                <a:solidFill>
                  <a:schemeClr val="bg1"/>
                </a:solidFill>
              </a:rPr>
              <a:t> pairs, where each input has a known output. The goal is to predict the output for new, unseen inputs based on this learned relationship. Common tasks include classification (e.g., spam detection) and regression (e.g., predicting prices).</a:t>
            </a:r>
            <a:endParaRPr lang="en-IN" sz="2200" dirty="0">
              <a:solidFill>
                <a:schemeClr val="bg1"/>
              </a:solidFill>
            </a:endParaRPr>
          </a:p>
        </p:txBody>
      </p:sp>
      <p:pic>
        <p:nvPicPr>
          <p:cNvPr id="7" name="Picture 6">
            <a:extLst>
              <a:ext uri="{FF2B5EF4-FFF2-40B4-BE49-F238E27FC236}">
                <a16:creationId xmlns:a16="http://schemas.microsoft.com/office/drawing/2014/main" id="{E6D01DE4-7006-5B96-CC1B-DB1490E0B403}"/>
              </a:ext>
            </a:extLst>
          </p:cNvPr>
          <p:cNvPicPr>
            <a:picLocks noChangeAspect="1"/>
          </p:cNvPicPr>
          <p:nvPr/>
        </p:nvPicPr>
        <p:blipFill>
          <a:blip r:embed="rId4"/>
          <a:stretch>
            <a:fillRect/>
          </a:stretch>
        </p:blipFill>
        <p:spPr>
          <a:xfrm>
            <a:off x="3188188" y="3401732"/>
            <a:ext cx="7680439" cy="4473144"/>
          </a:xfrm>
          <a:prstGeom prst="rect">
            <a:avLst/>
          </a:prstGeom>
          <a:ln>
            <a:noFill/>
          </a:ln>
          <a:effectLst>
            <a:softEdge rad="112500"/>
          </a:effectLst>
        </p:spPr>
      </p:pic>
    </p:spTree>
    <p:extLst>
      <p:ext uri="{BB962C8B-B14F-4D97-AF65-F5344CB8AC3E}">
        <p14:creationId xmlns:p14="http://schemas.microsoft.com/office/powerpoint/2010/main" val="362896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6" name="Text 1"/>
          <p:cNvSpPr/>
          <p:nvPr/>
        </p:nvSpPr>
        <p:spPr>
          <a:xfrm>
            <a:off x="6091238" y="881182"/>
            <a:ext cx="4692848" cy="540068"/>
          </a:xfrm>
          <a:prstGeom prst="rect">
            <a:avLst/>
          </a:prstGeom>
          <a:noFill/>
          <a:ln/>
        </p:spPr>
        <p:txBody>
          <a:bodyPr wrap="none" rtlCol="0" anchor="t"/>
          <a:lstStyle/>
          <a:p>
            <a:pPr marL="0" indent="0">
              <a:lnSpc>
                <a:spcPts val="4253"/>
              </a:lnSpc>
              <a:buNone/>
            </a:pPr>
            <a:endParaRPr lang="en-US" sz="3402"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1" name="Text 6"/>
          <p:cNvSpPr/>
          <p:nvPr/>
        </p:nvSpPr>
        <p:spPr>
          <a:xfrm>
            <a:off x="6271617" y="3321010"/>
            <a:ext cx="2160270" cy="269915"/>
          </a:xfrm>
          <a:prstGeom prst="rect">
            <a:avLst/>
          </a:prstGeom>
          <a:noFill/>
          <a:ln/>
        </p:spPr>
        <p:txBody>
          <a:bodyPr wrap="none" rtlCol="0" anchor="t"/>
          <a:lstStyle/>
          <a:p>
            <a:pPr marL="0" indent="0">
              <a:lnSpc>
                <a:spcPts val="2126"/>
              </a:lnSpc>
              <a:buNone/>
            </a:pPr>
            <a:endParaRPr lang="en-US" sz="1701" dirty="0"/>
          </a:p>
        </p:txBody>
      </p:sp>
      <p:sp>
        <p:nvSpPr>
          <p:cNvPr id="12" name="Text 7"/>
          <p:cNvSpPr/>
          <p:nvPr/>
        </p:nvSpPr>
        <p:spPr>
          <a:xfrm>
            <a:off x="6271617" y="3694509"/>
            <a:ext cx="7573566" cy="553164"/>
          </a:xfrm>
          <a:prstGeom prst="rect">
            <a:avLst/>
          </a:prstGeom>
          <a:noFill/>
          <a:ln/>
        </p:spPr>
        <p:txBody>
          <a:bodyPr wrap="square" rtlCol="0" anchor="t"/>
          <a:lstStyle/>
          <a:p>
            <a:pPr marL="0" indent="0">
              <a:lnSpc>
                <a:spcPts val="2177"/>
              </a:lnSpc>
              <a:buNone/>
            </a:pPr>
            <a:endParaRPr lang="en-US" sz="1361" dirty="0"/>
          </a:p>
        </p:txBody>
      </p:sp>
      <p:sp>
        <p:nvSpPr>
          <p:cNvPr id="5" name="TextBox 4">
            <a:extLst>
              <a:ext uri="{FF2B5EF4-FFF2-40B4-BE49-F238E27FC236}">
                <a16:creationId xmlns:a16="http://schemas.microsoft.com/office/drawing/2014/main" id="{CF4B5AFB-FC92-1CE9-42DA-D95228C28EE5}"/>
              </a:ext>
            </a:extLst>
          </p:cNvPr>
          <p:cNvSpPr txBox="1"/>
          <p:nvPr/>
        </p:nvSpPr>
        <p:spPr>
          <a:xfrm>
            <a:off x="3077944" y="442645"/>
            <a:ext cx="8474511" cy="830997"/>
          </a:xfrm>
          <a:prstGeom prst="rect">
            <a:avLst/>
          </a:prstGeom>
          <a:noFill/>
        </p:spPr>
        <p:txBody>
          <a:bodyPr wrap="square" rtlCol="0">
            <a:spAutoFit/>
          </a:bodyPr>
          <a:lstStyle/>
          <a:p>
            <a:pPr algn="ctr"/>
            <a:r>
              <a:rPr lang="en-IN" sz="4800" b="1" dirty="0">
                <a:solidFill>
                  <a:schemeClr val="bg1"/>
                </a:solidFill>
              </a:rPr>
              <a:t>Unsupervised Learning</a:t>
            </a:r>
            <a:r>
              <a:rPr lang="en-IN" sz="4800" dirty="0">
                <a:solidFill>
                  <a:schemeClr val="bg1"/>
                </a:solidFill>
              </a:rPr>
              <a:t>:</a:t>
            </a:r>
            <a:endParaRPr lang="en-IN" sz="4800" b="1" u="sng" dirty="0">
              <a:solidFill>
                <a:schemeClr val="bg1"/>
              </a:solidFill>
            </a:endParaRPr>
          </a:p>
        </p:txBody>
      </p:sp>
      <p:sp>
        <p:nvSpPr>
          <p:cNvPr id="8" name="TextBox 7">
            <a:extLst>
              <a:ext uri="{FF2B5EF4-FFF2-40B4-BE49-F238E27FC236}">
                <a16:creationId xmlns:a16="http://schemas.microsoft.com/office/drawing/2014/main" id="{C908779C-DC07-443A-0FE9-52CB17A65117}"/>
              </a:ext>
            </a:extLst>
          </p:cNvPr>
          <p:cNvSpPr txBox="1"/>
          <p:nvPr/>
        </p:nvSpPr>
        <p:spPr>
          <a:xfrm>
            <a:off x="353028" y="1530009"/>
            <a:ext cx="13924344" cy="1785104"/>
          </a:xfrm>
          <a:prstGeom prst="rect">
            <a:avLst/>
          </a:prstGeom>
          <a:noFill/>
        </p:spPr>
        <p:txBody>
          <a:bodyPr wrap="square" rtlCol="0">
            <a:spAutoFit/>
          </a:bodyPr>
          <a:lstStyle/>
          <a:p>
            <a:pPr algn="just"/>
            <a:r>
              <a:rPr lang="en-US" sz="2200" dirty="0">
                <a:solidFill>
                  <a:schemeClr val="bg1"/>
                </a:solidFill>
              </a:rPr>
              <a:t>Unsupervised learning involves training models on data that does not have labeled outcomes. The model seeks to identify patterns, groupings, or structures within the data without prior knowledge of the correct answers. This approach is useful for exploring data and uncovering hidden relationships. Common applications include clustering, where the model groups similar items together (e.g., customer segmentation), and dimensionality reduction, which simplifies data while preserving important information (e.g., data visualization).</a:t>
            </a:r>
            <a:endParaRPr lang="en-IN" sz="2200" dirty="0">
              <a:solidFill>
                <a:schemeClr val="bg1"/>
              </a:solidFill>
            </a:endParaRPr>
          </a:p>
        </p:txBody>
      </p:sp>
      <p:pic>
        <p:nvPicPr>
          <p:cNvPr id="10" name="Picture 9">
            <a:extLst>
              <a:ext uri="{FF2B5EF4-FFF2-40B4-BE49-F238E27FC236}">
                <a16:creationId xmlns:a16="http://schemas.microsoft.com/office/drawing/2014/main" id="{2713CB5E-71DE-23C7-64BB-50B064D61A37}"/>
              </a:ext>
            </a:extLst>
          </p:cNvPr>
          <p:cNvPicPr>
            <a:picLocks noChangeAspect="1"/>
          </p:cNvPicPr>
          <p:nvPr/>
        </p:nvPicPr>
        <p:blipFill>
          <a:blip r:embed="rId4"/>
          <a:stretch>
            <a:fillRect/>
          </a:stretch>
        </p:blipFill>
        <p:spPr>
          <a:xfrm>
            <a:off x="2615879" y="3455967"/>
            <a:ext cx="9109276" cy="4585773"/>
          </a:xfrm>
          <a:prstGeom prst="rect">
            <a:avLst/>
          </a:prstGeom>
          <a:ln>
            <a:noFill/>
          </a:ln>
          <a:effectLst>
            <a:softEdge rad="112500"/>
          </a:effectLst>
        </p:spPr>
      </p:pic>
    </p:spTree>
    <p:extLst>
      <p:ext uri="{BB962C8B-B14F-4D97-AF65-F5344CB8AC3E}">
        <p14:creationId xmlns:p14="http://schemas.microsoft.com/office/powerpoint/2010/main" val="415113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446"/>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8333772" y="4817"/>
            <a:ext cx="6296628" cy="8229600"/>
          </a:xfrm>
          <a:prstGeom prst="rect">
            <a:avLst/>
          </a:prstGeom>
        </p:spPr>
      </p:pic>
      <p:sp>
        <p:nvSpPr>
          <p:cNvPr id="6" name="Text 1"/>
          <p:cNvSpPr/>
          <p:nvPr/>
        </p:nvSpPr>
        <p:spPr>
          <a:xfrm>
            <a:off x="474563" y="462526"/>
            <a:ext cx="7211020" cy="547092"/>
          </a:xfrm>
          <a:prstGeom prst="rect">
            <a:avLst/>
          </a:prstGeom>
          <a:noFill/>
          <a:ln/>
        </p:spPr>
        <p:txBody>
          <a:bodyPr wrap="none" rtlCol="0" anchor="t"/>
          <a:lstStyle/>
          <a:p>
            <a:pPr>
              <a:lnSpc>
                <a:spcPts val="4308"/>
              </a:lnSpc>
            </a:pPr>
            <a:r>
              <a:rPr lang="en-US" sz="3600" b="1" u="sng" dirty="0">
                <a:solidFill>
                  <a:schemeClr val="bg1"/>
                </a:solidFill>
              </a:rPr>
              <a:t>Introduction to Deep Learning:</a:t>
            </a:r>
          </a:p>
          <a:p>
            <a:pPr marL="0" indent="0">
              <a:lnSpc>
                <a:spcPts val="4308"/>
              </a:lnSpc>
              <a:buNone/>
            </a:pPr>
            <a:endParaRPr lang="en-US" sz="3446" dirty="0"/>
          </a:p>
        </p:txBody>
      </p:sp>
      <p:sp>
        <p:nvSpPr>
          <p:cNvPr id="9" name="Text 4"/>
          <p:cNvSpPr/>
          <p:nvPr/>
        </p:nvSpPr>
        <p:spPr>
          <a:xfrm>
            <a:off x="6667976" y="2183011"/>
            <a:ext cx="3199209" cy="273487"/>
          </a:xfrm>
          <a:prstGeom prst="rect">
            <a:avLst/>
          </a:prstGeom>
          <a:noFill/>
          <a:ln/>
        </p:spPr>
        <p:txBody>
          <a:bodyPr wrap="none" rtlCol="0" anchor="t"/>
          <a:lstStyle/>
          <a:p>
            <a:pPr marL="0" indent="0">
              <a:lnSpc>
                <a:spcPts val="2154"/>
              </a:lnSpc>
              <a:buNone/>
            </a:pPr>
            <a:endParaRPr lang="en-US" sz="1723" dirty="0"/>
          </a:p>
        </p:txBody>
      </p:sp>
      <p:sp>
        <p:nvSpPr>
          <p:cNvPr id="10" name="Text 5"/>
          <p:cNvSpPr/>
          <p:nvPr/>
        </p:nvSpPr>
        <p:spPr>
          <a:xfrm>
            <a:off x="6667976" y="2561511"/>
            <a:ext cx="7349728" cy="560070"/>
          </a:xfrm>
          <a:prstGeom prst="rect">
            <a:avLst/>
          </a:prstGeom>
          <a:noFill/>
          <a:ln/>
        </p:spPr>
        <p:txBody>
          <a:bodyPr wrap="square" rtlCol="0" anchor="t"/>
          <a:lstStyle/>
          <a:p>
            <a:pPr marL="0" indent="0">
              <a:lnSpc>
                <a:spcPts val="2206"/>
              </a:lnSpc>
              <a:buNone/>
            </a:pPr>
            <a:endParaRPr lang="en-US" sz="1379" dirty="0"/>
          </a:p>
        </p:txBody>
      </p:sp>
      <p:sp>
        <p:nvSpPr>
          <p:cNvPr id="24" name="TextBox 23">
            <a:extLst>
              <a:ext uri="{FF2B5EF4-FFF2-40B4-BE49-F238E27FC236}">
                <a16:creationId xmlns:a16="http://schemas.microsoft.com/office/drawing/2014/main" id="{4E8FBB0A-13AC-4285-7949-397C7C93918D}"/>
              </a:ext>
            </a:extLst>
          </p:cNvPr>
          <p:cNvSpPr txBox="1"/>
          <p:nvPr/>
        </p:nvSpPr>
        <p:spPr>
          <a:xfrm>
            <a:off x="474562" y="1130350"/>
            <a:ext cx="7708739" cy="2862322"/>
          </a:xfrm>
          <a:prstGeom prst="rect">
            <a:avLst/>
          </a:prstGeom>
          <a:noFill/>
        </p:spPr>
        <p:txBody>
          <a:bodyPr wrap="square" rtlCol="0">
            <a:spAutoFit/>
          </a:bodyPr>
          <a:lstStyle/>
          <a:p>
            <a:endParaRPr lang="en-US" sz="2000" dirty="0">
              <a:solidFill>
                <a:schemeClr val="bg1"/>
              </a:solidFill>
            </a:endParaRPr>
          </a:p>
          <a:p>
            <a:r>
              <a:rPr lang="en-US" sz="2000" dirty="0">
                <a:solidFill>
                  <a:schemeClr val="bg1"/>
                </a:solidFill>
              </a:rPr>
              <a:t>Deep learning is a specialized area of machine learning that uses neural networks with many layers to analyze and learn from large amounts of data. By processing data through these deep networks, the models can automatically discover intricate patterns and make predictions. Deep learning is widely used for tasks like image and speech recognition, and natural language processing. Its ability to handle complex data makes it a powerful tool in advancing technologies such as </a:t>
            </a:r>
            <a:r>
              <a:rPr lang="en-US" sz="2000" dirty="0" err="1">
                <a:solidFill>
                  <a:schemeClr val="bg1"/>
                </a:solidFill>
              </a:rPr>
              <a:t>selfdriving</a:t>
            </a:r>
            <a:r>
              <a:rPr lang="en-US" sz="2000" dirty="0">
                <a:solidFill>
                  <a:schemeClr val="bg1"/>
                </a:solidFill>
              </a:rPr>
              <a:t> cars and virtual assistants.</a:t>
            </a:r>
            <a:endParaRPr lang="en-IN" sz="2000" dirty="0">
              <a:solidFill>
                <a:schemeClr val="bg1"/>
              </a:solidFill>
            </a:endParaRPr>
          </a:p>
        </p:txBody>
      </p:sp>
      <p:pic>
        <p:nvPicPr>
          <p:cNvPr id="26" name="Picture 25">
            <a:extLst>
              <a:ext uri="{FF2B5EF4-FFF2-40B4-BE49-F238E27FC236}">
                <a16:creationId xmlns:a16="http://schemas.microsoft.com/office/drawing/2014/main" id="{4FEFDFA1-2130-C839-9DAF-C3DBC8173252}"/>
              </a:ext>
            </a:extLst>
          </p:cNvPr>
          <p:cNvPicPr>
            <a:picLocks noChangeAspect="1"/>
          </p:cNvPicPr>
          <p:nvPr/>
        </p:nvPicPr>
        <p:blipFill>
          <a:blip r:embed="rId5"/>
          <a:stretch>
            <a:fillRect/>
          </a:stretch>
        </p:blipFill>
        <p:spPr>
          <a:xfrm>
            <a:off x="8605496" y="2416550"/>
            <a:ext cx="5787914" cy="34704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39BA5849-5490-1858-299A-E32FF2786F71}"/>
              </a:ext>
            </a:extLst>
          </p:cNvPr>
          <p:cNvPicPr>
            <a:picLocks noChangeAspect="1"/>
          </p:cNvPicPr>
          <p:nvPr/>
        </p:nvPicPr>
        <p:blipFill>
          <a:blip r:embed="rId6"/>
          <a:stretch>
            <a:fillRect/>
          </a:stretch>
        </p:blipFill>
        <p:spPr>
          <a:xfrm>
            <a:off x="1866868" y="4286122"/>
            <a:ext cx="4600036" cy="3247084"/>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446"/>
            <a:ext cx="14630400" cy="8268057"/>
          </a:xfrm>
          <a:prstGeom prst="rect">
            <a:avLst/>
          </a:prstGeom>
          <a:solidFill>
            <a:srgbClr val="0D0A2C">
              <a:alpha val="75000"/>
            </a:srgbClr>
          </a:solidFill>
          <a:ln/>
        </p:spPr>
      </p:sp>
      <p:pic>
        <p:nvPicPr>
          <p:cNvPr id="5" name="Picture 4">
            <a:extLst>
              <a:ext uri="{FF2B5EF4-FFF2-40B4-BE49-F238E27FC236}">
                <a16:creationId xmlns:a16="http://schemas.microsoft.com/office/drawing/2014/main" id="{FAE378A0-5C9C-725E-9051-1D7870F9A288}"/>
              </a:ext>
            </a:extLst>
          </p:cNvPr>
          <p:cNvPicPr>
            <a:picLocks noChangeAspect="1"/>
          </p:cNvPicPr>
          <p:nvPr/>
        </p:nvPicPr>
        <p:blipFill>
          <a:blip r:embed="rId4"/>
          <a:stretch>
            <a:fillRect/>
          </a:stretch>
        </p:blipFill>
        <p:spPr>
          <a:xfrm>
            <a:off x="2208241" y="988824"/>
            <a:ext cx="10213918" cy="629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446"/>
            <a:ext cx="14630400" cy="8268057"/>
          </a:xfrm>
          <a:prstGeom prst="rect">
            <a:avLst/>
          </a:prstGeom>
          <a:solidFill>
            <a:srgbClr val="0D0A2C">
              <a:alpha val="75000"/>
            </a:srgbClr>
          </a:solidFill>
          <a:ln/>
        </p:spPr>
      </p:sp>
      <p:sp>
        <p:nvSpPr>
          <p:cNvPr id="6" name="TextBox 5">
            <a:extLst>
              <a:ext uri="{FF2B5EF4-FFF2-40B4-BE49-F238E27FC236}">
                <a16:creationId xmlns:a16="http://schemas.microsoft.com/office/drawing/2014/main" id="{555590A4-D4BC-82D8-2624-BAE90E1775FB}"/>
              </a:ext>
            </a:extLst>
          </p:cNvPr>
          <p:cNvSpPr txBox="1"/>
          <p:nvPr/>
        </p:nvSpPr>
        <p:spPr>
          <a:xfrm>
            <a:off x="574431" y="340319"/>
            <a:ext cx="13669108" cy="7755969"/>
          </a:xfrm>
          <a:prstGeom prst="rect">
            <a:avLst/>
          </a:prstGeom>
          <a:noFill/>
        </p:spPr>
        <p:txBody>
          <a:bodyPr wrap="square" rtlCol="0">
            <a:spAutoFit/>
          </a:bodyPr>
          <a:lstStyle/>
          <a:p>
            <a:pPr algn="ctr"/>
            <a:r>
              <a:rPr lang="en-US" sz="3600" b="1" u="sng" dirty="0">
                <a:solidFill>
                  <a:schemeClr val="bg1"/>
                </a:solidFill>
              </a:rPr>
              <a:t>Artificial Neural Networks (ANN):</a:t>
            </a:r>
          </a:p>
          <a:p>
            <a:endParaRPr lang="en-US" sz="2200" dirty="0">
              <a:solidFill>
                <a:schemeClr val="bg1"/>
              </a:solidFill>
            </a:endParaRPr>
          </a:p>
          <a:p>
            <a:r>
              <a:rPr lang="en-US" sz="2200" dirty="0">
                <a:solidFill>
                  <a:schemeClr val="bg1"/>
                </a:solidFill>
              </a:rPr>
              <a:t>An Artificial Neural Network (ANN) is a type of machine learning model inspired by the structure and functioning of the human brain. It consists of layers of interconnected nodes, called neurons, which process information and pass it through the network. </a:t>
            </a:r>
          </a:p>
          <a:p>
            <a:endParaRPr lang="en-US" sz="2200" dirty="0">
              <a:solidFill>
                <a:schemeClr val="bg1"/>
              </a:solidFill>
            </a:endParaRPr>
          </a:p>
          <a:p>
            <a:r>
              <a:rPr lang="en-US" sz="2200" b="1" u="sng" dirty="0">
                <a:solidFill>
                  <a:schemeClr val="bg1"/>
                </a:solidFill>
              </a:rPr>
              <a:t>Key components of an ANN include:</a:t>
            </a:r>
          </a:p>
          <a:p>
            <a:endParaRPr lang="en-US" sz="2200" dirty="0">
              <a:solidFill>
                <a:schemeClr val="bg1"/>
              </a:solidFill>
            </a:endParaRPr>
          </a:p>
          <a:p>
            <a:pPr marL="285750" indent="-285750">
              <a:buFont typeface="Wingdings" panose="05000000000000000000" pitchFamily="2" charset="2"/>
              <a:buChar char="v"/>
            </a:pPr>
            <a:r>
              <a:rPr lang="en-US" sz="2200" dirty="0">
                <a:solidFill>
                  <a:schemeClr val="bg1"/>
                </a:solidFill>
              </a:rPr>
              <a:t>Input Layer: Receives the raw data that needs to be analyzed.</a:t>
            </a:r>
          </a:p>
          <a:p>
            <a:pPr marL="285750" indent="-285750">
              <a:buFont typeface="Wingdings" panose="05000000000000000000" pitchFamily="2" charset="2"/>
              <a:buChar char="v"/>
            </a:pPr>
            <a:r>
              <a:rPr lang="en-US" sz="2200" dirty="0">
                <a:solidFill>
                  <a:schemeClr val="bg1"/>
                </a:solidFill>
              </a:rPr>
              <a:t>Hidden Layers: These intermediate layers transform the input data into something the output layer can use. Each neuron in a hidden layer is connected to every neuron in the previous and next layers, with weights that determine the strength of these connections.</a:t>
            </a:r>
          </a:p>
          <a:p>
            <a:pPr marL="285750" indent="-285750">
              <a:buFont typeface="Wingdings" panose="05000000000000000000" pitchFamily="2" charset="2"/>
              <a:buChar char="v"/>
            </a:pPr>
            <a:r>
              <a:rPr lang="en-US" sz="2200" dirty="0">
                <a:solidFill>
                  <a:schemeClr val="bg1"/>
                </a:solidFill>
              </a:rPr>
              <a:t>Output Layer: Produces the final output, such as a prediction or classification.</a:t>
            </a:r>
          </a:p>
          <a:p>
            <a:endParaRPr lang="en-US" sz="2200" dirty="0">
              <a:solidFill>
                <a:schemeClr val="bg1"/>
              </a:solidFill>
            </a:endParaRPr>
          </a:p>
          <a:p>
            <a:r>
              <a:rPr lang="en-US" sz="2200" b="1" u="sng" dirty="0">
                <a:solidFill>
                  <a:schemeClr val="bg1"/>
                </a:solidFill>
              </a:rPr>
              <a:t>How it works: </a:t>
            </a:r>
          </a:p>
          <a:p>
            <a:r>
              <a:rPr lang="en-US" sz="2200" dirty="0">
                <a:solidFill>
                  <a:schemeClr val="bg1"/>
                </a:solidFill>
              </a:rPr>
              <a:t> The ANN is trained using a dataset, and through a process called backpropagation, it adjusts the weights of the connections between neurons to minimize the error in its predictions.</a:t>
            </a:r>
          </a:p>
          <a:p>
            <a:r>
              <a:rPr lang="en-US" sz="2200" dirty="0">
                <a:solidFill>
                  <a:schemeClr val="bg1"/>
                </a:solidFill>
              </a:rPr>
              <a:t> Activation Functions: These functions introduce nonlinearity to the model, enabling it to capture complex patterns in the data.</a:t>
            </a:r>
          </a:p>
          <a:p>
            <a:endParaRPr lang="en-US" sz="2200" dirty="0">
              <a:solidFill>
                <a:schemeClr val="bg1"/>
              </a:solidFill>
            </a:endParaRPr>
          </a:p>
          <a:p>
            <a:r>
              <a:rPr lang="en-US" sz="2200" dirty="0">
                <a:solidFill>
                  <a:schemeClr val="bg1"/>
                </a:solidFill>
              </a:rPr>
              <a:t>ANNs are fundamental in many deep learning applications, such as image and speech recognition, natural language processing, and gameplaying algorithms, due to their ability to model complex relationships in large datasets.</a:t>
            </a:r>
            <a:endParaRPr lang="en-IN" sz="2200" dirty="0">
              <a:solidFill>
                <a:schemeClr val="bg1"/>
              </a:solidFill>
            </a:endParaRPr>
          </a:p>
        </p:txBody>
      </p:sp>
    </p:spTree>
    <p:extLst>
      <p:ext uri="{BB962C8B-B14F-4D97-AF65-F5344CB8AC3E}">
        <p14:creationId xmlns:p14="http://schemas.microsoft.com/office/powerpoint/2010/main" val="1950642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2633864" cy="8229600"/>
          </a:xfrm>
          <a:prstGeom prst="rect">
            <a:avLst/>
          </a:prstGeom>
        </p:spPr>
      </p:pic>
      <p:sp>
        <p:nvSpPr>
          <p:cNvPr id="6" name="Text 1"/>
          <p:cNvSpPr/>
          <p:nvPr/>
        </p:nvSpPr>
        <p:spPr>
          <a:xfrm>
            <a:off x="1284777" y="1190220"/>
            <a:ext cx="4692848"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Data Science Projects</a:t>
            </a:r>
            <a:endParaRPr lang="en-US" sz="3402" dirty="0"/>
          </a:p>
        </p:txBody>
      </p:sp>
      <p:sp>
        <p:nvSpPr>
          <p:cNvPr id="8" name="Text 3"/>
          <p:cNvSpPr/>
          <p:nvPr/>
        </p:nvSpPr>
        <p:spPr>
          <a:xfrm>
            <a:off x="6271617" y="1860828"/>
            <a:ext cx="2160270" cy="269915"/>
          </a:xfrm>
          <a:prstGeom prst="rect">
            <a:avLst/>
          </a:prstGeom>
          <a:noFill/>
          <a:ln/>
        </p:spPr>
        <p:txBody>
          <a:bodyPr wrap="none" rtlCol="0" anchor="t"/>
          <a:lstStyle/>
          <a:p>
            <a:pPr marL="0" indent="0">
              <a:lnSpc>
                <a:spcPts val="2126"/>
              </a:lnSpc>
              <a:buNone/>
            </a:pPr>
            <a:endParaRPr lang="en-US" sz="1701"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4" name="Text 9"/>
          <p:cNvSpPr/>
          <p:nvPr/>
        </p:nvSpPr>
        <p:spPr>
          <a:xfrm>
            <a:off x="6271617" y="4781193"/>
            <a:ext cx="2252067" cy="269915"/>
          </a:xfrm>
          <a:prstGeom prst="rect">
            <a:avLst/>
          </a:prstGeom>
          <a:noFill/>
          <a:ln/>
        </p:spPr>
        <p:txBody>
          <a:bodyPr wrap="none" rtlCol="0" anchor="t"/>
          <a:lstStyle/>
          <a:p>
            <a:pPr marL="0" indent="0">
              <a:lnSpc>
                <a:spcPts val="2126"/>
              </a:lnSpc>
              <a:buNone/>
            </a:pPr>
            <a:endParaRPr lang="en-US" sz="1701" dirty="0"/>
          </a:p>
        </p:txBody>
      </p:sp>
      <p:sp>
        <p:nvSpPr>
          <p:cNvPr id="15" name="Text 10"/>
          <p:cNvSpPr/>
          <p:nvPr/>
        </p:nvSpPr>
        <p:spPr>
          <a:xfrm>
            <a:off x="6271617" y="5154692"/>
            <a:ext cx="7573566" cy="553164"/>
          </a:xfrm>
          <a:prstGeom prst="rect">
            <a:avLst/>
          </a:prstGeom>
          <a:noFill/>
          <a:ln/>
        </p:spPr>
        <p:txBody>
          <a:bodyPr wrap="square" rtlCol="0" anchor="t"/>
          <a:lstStyle/>
          <a:p>
            <a:pPr marL="0" indent="0">
              <a:lnSpc>
                <a:spcPts val="2177"/>
              </a:lnSpc>
              <a:buNone/>
            </a:pPr>
            <a:endParaRPr lang="en-US" sz="1361" dirty="0"/>
          </a:p>
        </p:txBody>
      </p:sp>
      <p:sp>
        <p:nvSpPr>
          <p:cNvPr id="17" name="Text 12"/>
          <p:cNvSpPr/>
          <p:nvPr/>
        </p:nvSpPr>
        <p:spPr>
          <a:xfrm>
            <a:off x="6286261" y="6066559"/>
            <a:ext cx="2237423" cy="269915"/>
          </a:xfrm>
          <a:prstGeom prst="rect">
            <a:avLst/>
          </a:prstGeom>
          <a:noFill/>
          <a:ln/>
        </p:spPr>
        <p:txBody>
          <a:bodyPr wrap="none" rtlCol="0" anchor="t"/>
          <a:lstStyle/>
          <a:p>
            <a:pPr marL="0" indent="0">
              <a:lnSpc>
                <a:spcPts val="2126"/>
              </a:lnSpc>
              <a:buNone/>
            </a:pPr>
            <a:endParaRPr lang="en-US" sz="1701" dirty="0"/>
          </a:p>
        </p:txBody>
      </p:sp>
      <p:sp>
        <p:nvSpPr>
          <p:cNvPr id="18" name="Text 13"/>
          <p:cNvSpPr/>
          <p:nvPr/>
        </p:nvSpPr>
        <p:spPr>
          <a:xfrm>
            <a:off x="6271617" y="6614874"/>
            <a:ext cx="7573566" cy="553164"/>
          </a:xfrm>
          <a:prstGeom prst="rect">
            <a:avLst/>
          </a:prstGeom>
          <a:noFill/>
          <a:ln/>
        </p:spPr>
        <p:txBody>
          <a:bodyPr wrap="square" rtlCol="0" anchor="t"/>
          <a:lstStyle/>
          <a:p>
            <a:pPr marL="0" indent="0">
              <a:lnSpc>
                <a:spcPts val="2177"/>
              </a:lnSpc>
              <a:buNone/>
            </a:pPr>
            <a:endParaRPr lang="en-US" sz="1361" dirty="0"/>
          </a:p>
        </p:txBody>
      </p:sp>
      <p:pic>
        <p:nvPicPr>
          <p:cNvPr id="7" name="Picture 6">
            <a:extLst>
              <a:ext uri="{FF2B5EF4-FFF2-40B4-BE49-F238E27FC236}">
                <a16:creationId xmlns:a16="http://schemas.microsoft.com/office/drawing/2014/main" id="{7A3EDB86-E689-A78C-B79B-B04C8EE04181}"/>
              </a:ext>
            </a:extLst>
          </p:cNvPr>
          <p:cNvPicPr>
            <a:picLocks noChangeAspect="1"/>
          </p:cNvPicPr>
          <p:nvPr/>
        </p:nvPicPr>
        <p:blipFill>
          <a:blip r:embed="rId5"/>
          <a:stretch>
            <a:fillRect/>
          </a:stretch>
        </p:blipFill>
        <p:spPr>
          <a:xfrm>
            <a:off x="-1" y="0"/>
            <a:ext cx="14630401" cy="8229600"/>
          </a:xfrm>
          <a:prstGeom prst="rect">
            <a:avLst/>
          </a:prstGeom>
        </p:spPr>
      </p:pic>
    </p:spTree>
    <p:extLst>
      <p:ext uri="{BB962C8B-B14F-4D97-AF65-F5344CB8AC3E}">
        <p14:creationId xmlns:p14="http://schemas.microsoft.com/office/powerpoint/2010/main" val="250660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8" name="Text 3"/>
          <p:cNvSpPr/>
          <p:nvPr/>
        </p:nvSpPr>
        <p:spPr>
          <a:xfrm>
            <a:off x="6271617" y="1860828"/>
            <a:ext cx="2160270" cy="269915"/>
          </a:xfrm>
          <a:prstGeom prst="rect">
            <a:avLst/>
          </a:prstGeom>
          <a:noFill/>
          <a:ln/>
        </p:spPr>
        <p:txBody>
          <a:bodyPr wrap="none" rtlCol="0" anchor="t"/>
          <a:lstStyle/>
          <a:p>
            <a:pPr marL="0" indent="0">
              <a:lnSpc>
                <a:spcPts val="2126"/>
              </a:lnSpc>
              <a:buNone/>
            </a:pPr>
            <a:endParaRPr lang="en-US" sz="1701"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4" name="Text 9"/>
          <p:cNvSpPr/>
          <p:nvPr/>
        </p:nvSpPr>
        <p:spPr>
          <a:xfrm>
            <a:off x="6271617" y="4781193"/>
            <a:ext cx="2252067" cy="269915"/>
          </a:xfrm>
          <a:prstGeom prst="rect">
            <a:avLst/>
          </a:prstGeom>
          <a:noFill/>
          <a:ln/>
        </p:spPr>
        <p:txBody>
          <a:bodyPr wrap="none" rtlCol="0" anchor="t"/>
          <a:lstStyle/>
          <a:p>
            <a:pPr marL="0" indent="0">
              <a:lnSpc>
                <a:spcPts val="2126"/>
              </a:lnSpc>
              <a:buNone/>
            </a:pPr>
            <a:endParaRPr lang="en-US" sz="1701" dirty="0"/>
          </a:p>
        </p:txBody>
      </p:sp>
      <p:sp>
        <p:nvSpPr>
          <p:cNvPr id="15" name="Text 10"/>
          <p:cNvSpPr/>
          <p:nvPr/>
        </p:nvSpPr>
        <p:spPr>
          <a:xfrm>
            <a:off x="6271617" y="5154692"/>
            <a:ext cx="7573566" cy="553164"/>
          </a:xfrm>
          <a:prstGeom prst="rect">
            <a:avLst/>
          </a:prstGeom>
          <a:noFill/>
          <a:ln/>
        </p:spPr>
        <p:txBody>
          <a:bodyPr wrap="square" rtlCol="0" anchor="t"/>
          <a:lstStyle/>
          <a:p>
            <a:pPr marL="0" indent="0">
              <a:lnSpc>
                <a:spcPts val="2177"/>
              </a:lnSpc>
              <a:buNone/>
            </a:pPr>
            <a:endParaRPr lang="en-US" sz="1361" dirty="0"/>
          </a:p>
        </p:txBody>
      </p:sp>
      <p:sp>
        <p:nvSpPr>
          <p:cNvPr id="17" name="Text 12"/>
          <p:cNvSpPr/>
          <p:nvPr/>
        </p:nvSpPr>
        <p:spPr>
          <a:xfrm>
            <a:off x="6286261" y="6066559"/>
            <a:ext cx="2237423" cy="269915"/>
          </a:xfrm>
          <a:prstGeom prst="rect">
            <a:avLst/>
          </a:prstGeom>
          <a:noFill/>
          <a:ln/>
        </p:spPr>
        <p:txBody>
          <a:bodyPr wrap="none" rtlCol="0" anchor="t"/>
          <a:lstStyle/>
          <a:p>
            <a:pPr marL="0" indent="0">
              <a:lnSpc>
                <a:spcPts val="2126"/>
              </a:lnSpc>
              <a:buNone/>
            </a:pPr>
            <a:endParaRPr lang="en-US" sz="1701" dirty="0"/>
          </a:p>
        </p:txBody>
      </p:sp>
      <p:sp>
        <p:nvSpPr>
          <p:cNvPr id="18" name="Text 13"/>
          <p:cNvSpPr/>
          <p:nvPr/>
        </p:nvSpPr>
        <p:spPr>
          <a:xfrm>
            <a:off x="6271617" y="6614874"/>
            <a:ext cx="7573566" cy="553164"/>
          </a:xfrm>
          <a:prstGeom prst="rect">
            <a:avLst/>
          </a:prstGeom>
          <a:noFill/>
          <a:ln/>
        </p:spPr>
        <p:txBody>
          <a:bodyPr wrap="square" rtlCol="0" anchor="t"/>
          <a:lstStyle/>
          <a:p>
            <a:pPr marL="0" indent="0">
              <a:lnSpc>
                <a:spcPts val="2177"/>
              </a:lnSpc>
              <a:buNone/>
            </a:pPr>
            <a:endParaRPr lang="en-US" sz="1361" dirty="0"/>
          </a:p>
        </p:txBody>
      </p:sp>
      <p:sp>
        <p:nvSpPr>
          <p:cNvPr id="27" name="TextBox 26">
            <a:extLst>
              <a:ext uri="{FF2B5EF4-FFF2-40B4-BE49-F238E27FC236}">
                <a16:creationId xmlns:a16="http://schemas.microsoft.com/office/drawing/2014/main" id="{4B32405D-9AD3-5983-3F69-96F00EB22ED6}"/>
              </a:ext>
            </a:extLst>
          </p:cNvPr>
          <p:cNvSpPr txBox="1"/>
          <p:nvPr/>
        </p:nvSpPr>
        <p:spPr>
          <a:xfrm>
            <a:off x="293077" y="196196"/>
            <a:ext cx="13938738" cy="2246769"/>
          </a:xfrm>
          <a:prstGeom prst="rect">
            <a:avLst/>
          </a:prstGeom>
          <a:noFill/>
        </p:spPr>
        <p:txBody>
          <a:bodyPr wrap="square" rtlCol="0">
            <a:spAutoFit/>
          </a:bodyPr>
          <a:lstStyle/>
          <a:p>
            <a:pPr algn="ctr"/>
            <a:r>
              <a:rPr lang="en-US" sz="4400" b="1" u="sng" dirty="0">
                <a:solidFill>
                  <a:schemeClr val="bg1"/>
                </a:solidFill>
              </a:rPr>
              <a:t>Convolutional Neural Network (CNN):</a:t>
            </a:r>
          </a:p>
          <a:p>
            <a:endParaRPr lang="en-US" sz="2400" dirty="0">
              <a:solidFill>
                <a:schemeClr val="bg1"/>
              </a:solidFill>
            </a:endParaRPr>
          </a:p>
          <a:p>
            <a:r>
              <a:rPr lang="en-US" sz="2400" dirty="0">
                <a:solidFill>
                  <a:schemeClr val="bg1"/>
                </a:solidFill>
              </a:rPr>
              <a:t>A Convolutional Neural Network (CNN) is a type of deep learning model specifically designed for processing and analyzing visual data, such as images. It uses convolutional layers to automatically detect patterns and features, making it highly effective for tasks like image recognition and classification.</a:t>
            </a:r>
            <a:endParaRPr lang="en-IN" sz="2400" dirty="0">
              <a:solidFill>
                <a:schemeClr val="bg1"/>
              </a:solidFill>
            </a:endParaRPr>
          </a:p>
        </p:txBody>
      </p:sp>
      <p:pic>
        <p:nvPicPr>
          <p:cNvPr id="31" name="Picture 30">
            <a:extLst>
              <a:ext uri="{FF2B5EF4-FFF2-40B4-BE49-F238E27FC236}">
                <a16:creationId xmlns:a16="http://schemas.microsoft.com/office/drawing/2014/main" id="{0FADB713-584E-8636-666A-2A303F4C2EAA}"/>
              </a:ext>
            </a:extLst>
          </p:cNvPr>
          <p:cNvPicPr>
            <a:picLocks noChangeAspect="1"/>
          </p:cNvPicPr>
          <p:nvPr/>
        </p:nvPicPr>
        <p:blipFill>
          <a:blip r:embed="rId4"/>
          <a:stretch>
            <a:fillRect/>
          </a:stretch>
        </p:blipFill>
        <p:spPr>
          <a:xfrm>
            <a:off x="2934337" y="2546549"/>
            <a:ext cx="8656218" cy="5354915"/>
          </a:xfrm>
          <a:prstGeom prst="rect">
            <a:avLst/>
          </a:prstGeom>
          <a:ln>
            <a:noFill/>
          </a:ln>
          <a:effectLst>
            <a:softEdge rad="112500"/>
          </a:effectLst>
        </p:spPr>
      </p:pic>
    </p:spTree>
    <p:extLst>
      <p:ext uri="{BB962C8B-B14F-4D97-AF65-F5344CB8AC3E}">
        <p14:creationId xmlns:p14="http://schemas.microsoft.com/office/powerpoint/2010/main" val="2307429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8" name="Text 3"/>
          <p:cNvSpPr/>
          <p:nvPr/>
        </p:nvSpPr>
        <p:spPr>
          <a:xfrm>
            <a:off x="6271617" y="1860828"/>
            <a:ext cx="2160270" cy="269915"/>
          </a:xfrm>
          <a:prstGeom prst="rect">
            <a:avLst/>
          </a:prstGeom>
          <a:noFill/>
          <a:ln/>
        </p:spPr>
        <p:txBody>
          <a:bodyPr wrap="none" rtlCol="0" anchor="t"/>
          <a:lstStyle/>
          <a:p>
            <a:pPr marL="0" indent="0">
              <a:lnSpc>
                <a:spcPts val="2126"/>
              </a:lnSpc>
              <a:buNone/>
            </a:pPr>
            <a:endParaRPr lang="en-US" sz="1701"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4" name="Text 9"/>
          <p:cNvSpPr/>
          <p:nvPr/>
        </p:nvSpPr>
        <p:spPr>
          <a:xfrm>
            <a:off x="6271617" y="4781193"/>
            <a:ext cx="2252067" cy="269915"/>
          </a:xfrm>
          <a:prstGeom prst="rect">
            <a:avLst/>
          </a:prstGeom>
          <a:noFill/>
          <a:ln/>
        </p:spPr>
        <p:txBody>
          <a:bodyPr wrap="none" rtlCol="0" anchor="t"/>
          <a:lstStyle/>
          <a:p>
            <a:pPr marL="0" indent="0">
              <a:lnSpc>
                <a:spcPts val="2126"/>
              </a:lnSpc>
              <a:buNone/>
            </a:pPr>
            <a:endParaRPr lang="en-US" sz="1701" dirty="0"/>
          </a:p>
        </p:txBody>
      </p:sp>
      <p:sp>
        <p:nvSpPr>
          <p:cNvPr id="15" name="Text 10"/>
          <p:cNvSpPr/>
          <p:nvPr/>
        </p:nvSpPr>
        <p:spPr>
          <a:xfrm>
            <a:off x="6271617" y="5154692"/>
            <a:ext cx="7573566" cy="553164"/>
          </a:xfrm>
          <a:prstGeom prst="rect">
            <a:avLst/>
          </a:prstGeom>
          <a:noFill/>
          <a:ln/>
        </p:spPr>
        <p:txBody>
          <a:bodyPr wrap="square" rtlCol="0" anchor="t"/>
          <a:lstStyle/>
          <a:p>
            <a:pPr marL="0" indent="0">
              <a:lnSpc>
                <a:spcPts val="2177"/>
              </a:lnSpc>
              <a:buNone/>
            </a:pPr>
            <a:endParaRPr lang="en-US" sz="1361" dirty="0"/>
          </a:p>
        </p:txBody>
      </p:sp>
      <p:sp>
        <p:nvSpPr>
          <p:cNvPr id="17" name="Text 12"/>
          <p:cNvSpPr/>
          <p:nvPr/>
        </p:nvSpPr>
        <p:spPr>
          <a:xfrm>
            <a:off x="6286261" y="6066559"/>
            <a:ext cx="2237423" cy="269915"/>
          </a:xfrm>
          <a:prstGeom prst="rect">
            <a:avLst/>
          </a:prstGeom>
          <a:noFill/>
          <a:ln/>
        </p:spPr>
        <p:txBody>
          <a:bodyPr wrap="none" rtlCol="0" anchor="t"/>
          <a:lstStyle/>
          <a:p>
            <a:pPr marL="0" indent="0">
              <a:lnSpc>
                <a:spcPts val="2126"/>
              </a:lnSpc>
              <a:buNone/>
            </a:pPr>
            <a:endParaRPr lang="en-US" sz="1701" dirty="0"/>
          </a:p>
        </p:txBody>
      </p:sp>
      <p:sp>
        <p:nvSpPr>
          <p:cNvPr id="18" name="Text 13"/>
          <p:cNvSpPr/>
          <p:nvPr/>
        </p:nvSpPr>
        <p:spPr>
          <a:xfrm>
            <a:off x="6271617" y="6614874"/>
            <a:ext cx="7573566" cy="553164"/>
          </a:xfrm>
          <a:prstGeom prst="rect">
            <a:avLst/>
          </a:prstGeom>
          <a:noFill/>
          <a:ln/>
        </p:spPr>
        <p:txBody>
          <a:bodyPr wrap="square" rtlCol="0" anchor="t"/>
          <a:lstStyle/>
          <a:p>
            <a:pPr marL="0" indent="0">
              <a:lnSpc>
                <a:spcPts val="2177"/>
              </a:lnSpc>
              <a:buNone/>
            </a:pPr>
            <a:endParaRPr lang="en-US" sz="1361" dirty="0"/>
          </a:p>
        </p:txBody>
      </p:sp>
      <p:sp>
        <p:nvSpPr>
          <p:cNvPr id="27" name="TextBox 26">
            <a:extLst>
              <a:ext uri="{FF2B5EF4-FFF2-40B4-BE49-F238E27FC236}">
                <a16:creationId xmlns:a16="http://schemas.microsoft.com/office/drawing/2014/main" id="{4B32405D-9AD3-5983-3F69-96F00EB22ED6}"/>
              </a:ext>
            </a:extLst>
          </p:cNvPr>
          <p:cNvSpPr txBox="1"/>
          <p:nvPr/>
        </p:nvSpPr>
        <p:spPr>
          <a:xfrm>
            <a:off x="293077" y="196196"/>
            <a:ext cx="13938738" cy="2616101"/>
          </a:xfrm>
          <a:prstGeom prst="rect">
            <a:avLst/>
          </a:prstGeom>
          <a:noFill/>
        </p:spPr>
        <p:txBody>
          <a:bodyPr wrap="square" rtlCol="0">
            <a:spAutoFit/>
          </a:bodyPr>
          <a:lstStyle/>
          <a:p>
            <a:pPr algn="ctr"/>
            <a:r>
              <a:rPr lang="en-US" sz="4400" b="1" u="sng" dirty="0">
                <a:solidFill>
                  <a:schemeClr val="bg1"/>
                </a:solidFill>
              </a:rPr>
              <a:t>Recurrent Neural Network (RNN):</a:t>
            </a:r>
          </a:p>
          <a:p>
            <a:pPr algn="ctr"/>
            <a:endParaRPr lang="en-US" sz="2400" dirty="0">
              <a:solidFill>
                <a:schemeClr val="bg1"/>
              </a:solidFill>
            </a:endParaRPr>
          </a:p>
          <a:p>
            <a:r>
              <a:rPr lang="en-US" sz="2400" dirty="0">
                <a:solidFill>
                  <a:schemeClr val="bg1"/>
                </a:solidFill>
              </a:rPr>
              <a:t>A Recurrent Neural Network (RNN) is a type of neural network designed for sequential data. Unlike other neural networks, RNNs have loops that allow information to persist, making them </a:t>
            </a:r>
            <a:r>
              <a:rPr lang="en-US" sz="2400" dirty="0" err="1">
                <a:solidFill>
                  <a:schemeClr val="bg1"/>
                </a:solidFill>
              </a:rPr>
              <a:t>wellsuited</a:t>
            </a:r>
            <a:r>
              <a:rPr lang="en-US" sz="2400" dirty="0">
                <a:solidFill>
                  <a:schemeClr val="bg1"/>
                </a:solidFill>
              </a:rPr>
              <a:t> for tasks like speech recognition, language modeling, and time series prediction. This ability to process sequences of data makes RNNs ideal for analyzing text, audio, and other </a:t>
            </a:r>
            <a:r>
              <a:rPr lang="en-US" sz="2400" dirty="0" err="1">
                <a:solidFill>
                  <a:schemeClr val="bg1"/>
                </a:solidFill>
              </a:rPr>
              <a:t>timedependent</a:t>
            </a:r>
            <a:r>
              <a:rPr lang="en-US" sz="2400" dirty="0">
                <a:solidFill>
                  <a:schemeClr val="bg1"/>
                </a:solidFill>
              </a:rPr>
              <a:t> data.</a:t>
            </a:r>
            <a:endParaRPr lang="en-IN" sz="2400" dirty="0">
              <a:solidFill>
                <a:schemeClr val="bg1"/>
              </a:solidFill>
            </a:endParaRPr>
          </a:p>
        </p:txBody>
      </p:sp>
      <p:pic>
        <p:nvPicPr>
          <p:cNvPr id="5" name="Picture 4">
            <a:extLst>
              <a:ext uri="{FF2B5EF4-FFF2-40B4-BE49-F238E27FC236}">
                <a16:creationId xmlns:a16="http://schemas.microsoft.com/office/drawing/2014/main" id="{C1041B73-27B5-9AF8-1D51-45D19B0CDC7D}"/>
              </a:ext>
            </a:extLst>
          </p:cNvPr>
          <p:cNvPicPr>
            <a:picLocks noChangeAspect="1"/>
          </p:cNvPicPr>
          <p:nvPr/>
        </p:nvPicPr>
        <p:blipFill>
          <a:blip r:embed="rId4"/>
          <a:stretch>
            <a:fillRect/>
          </a:stretch>
        </p:blipFill>
        <p:spPr>
          <a:xfrm>
            <a:off x="1455443" y="3350467"/>
            <a:ext cx="11614006" cy="3909054"/>
          </a:xfrm>
          <a:prstGeom prst="rect">
            <a:avLst/>
          </a:prstGeom>
          <a:ln>
            <a:noFill/>
          </a:ln>
          <a:effectLst>
            <a:softEdge rad="112500"/>
          </a:effectLst>
        </p:spPr>
      </p:pic>
    </p:spTree>
    <p:extLst>
      <p:ext uri="{BB962C8B-B14F-4D97-AF65-F5344CB8AC3E}">
        <p14:creationId xmlns:p14="http://schemas.microsoft.com/office/powerpoint/2010/main" val="116081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723"/>
            <a:ext cx="14630400" cy="8229600"/>
          </a:xfrm>
          <a:prstGeom prst="rect">
            <a:avLst/>
          </a:prstGeom>
          <a:solidFill>
            <a:srgbClr val="0D0A2C">
              <a:alpha val="75000"/>
            </a:srgbClr>
          </a:solidFill>
          <a:ln/>
        </p:spPr>
      </p:sp>
      <p:sp>
        <p:nvSpPr>
          <p:cNvPr id="8" name="Text 3"/>
          <p:cNvSpPr/>
          <p:nvPr/>
        </p:nvSpPr>
        <p:spPr>
          <a:xfrm>
            <a:off x="6271617" y="1860828"/>
            <a:ext cx="2160270" cy="269915"/>
          </a:xfrm>
          <a:prstGeom prst="rect">
            <a:avLst/>
          </a:prstGeom>
          <a:noFill/>
          <a:ln/>
        </p:spPr>
        <p:txBody>
          <a:bodyPr wrap="none" rtlCol="0" anchor="t"/>
          <a:lstStyle/>
          <a:p>
            <a:pPr marL="0" indent="0">
              <a:lnSpc>
                <a:spcPts val="2126"/>
              </a:lnSpc>
              <a:buNone/>
            </a:pPr>
            <a:endParaRPr lang="en-US" sz="1701"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4" name="Text 9"/>
          <p:cNvSpPr/>
          <p:nvPr/>
        </p:nvSpPr>
        <p:spPr>
          <a:xfrm>
            <a:off x="6271617" y="4781193"/>
            <a:ext cx="2252067" cy="269915"/>
          </a:xfrm>
          <a:prstGeom prst="rect">
            <a:avLst/>
          </a:prstGeom>
          <a:noFill/>
          <a:ln/>
        </p:spPr>
        <p:txBody>
          <a:bodyPr wrap="none" rtlCol="0" anchor="t"/>
          <a:lstStyle/>
          <a:p>
            <a:pPr marL="0" indent="0">
              <a:lnSpc>
                <a:spcPts val="2126"/>
              </a:lnSpc>
              <a:buNone/>
            </a:pPr>
            <a:endParaRPr lang="en-US" sz="1701" dirty="0"/>
          </a:p>
        </p:txBody>
      </p:sp>
      <p:sp>
        <p:nvSpPr>
          <p:cNvPr id="15" name="Text 10"/>
          <p:cNvSpPr/>
          <p:nvPr/>
        </p:nvSpPr>
        <p:spPr>
          <a:xfrm>
            <a:off x="6271617" y="5154692"/>
            <a:ext cx="7573566" cy="553164"/>
          </a:xfrm>
          <a:prstGeom prst="rect">
            <a:avLst/>
          </a:prstGeom>
          <a:noFill/>
          <a:ln/>
        </p:spPr>
        <p:txBody>
          <a:bodyPr wrap="square" rtlCol="0" anchor="t"/>
          <a:lstStyle/>
          <a:p>
            <a:pPr marL="0" indent="0">
              <a:lnSpc>
                <a:spcPts val="2177"/>
              </a:lnSpc>
              <a:buNone/>
            </a:pPr>
            <a:endParaRPr lang="en-US" sz="1361" dirty="0"/>
          </a:p>
        </p:txBody>
      </p:sp>
      <p:sp>
        <p:nvSpPr>
          <p:cNvPr id="17" name="Text 12"/>
          <p:cNvSpPr/>
          <p:nvPr/>
        </p:nvSpPr>
        <p:spPr>
          <a:xfrm>
            <a:off x="6286261" y="6066559"/>
            <a:ext cx="2237423" cy="269915"/>
          </a:xfrm>
          <a:prstGeom prst="rect">
            <a:avLst/>
          </a:prstGeom>
          <a:noFill/>
          <a:ln/>
        </p:spPr>
        <p:txBody>
          <a:bodyPr wrap="none" rtlCol="0" anchor="t"/>
          <a:lstStyle/>
          <a:p>
            <a:pPr marL="0" indent="0">
              <a:lnSpc>
                <a:spcPts val="2126"/>
              </a:lnSpc>
              <a:buNone/>
            </a:pPr>
            <a:endParaRPr lang="en-US" sz="1701" dirty="0"/>
          </a:p>
        </p:txBody>
      </p:sp>
      <p:sp>
        <p:nvSpPr>
          <p:cNvPr id="18" name="Text 13"/>
          <p:cNvSpPr/>
          <p:nvPr/>
        </p:nvSpPr>
        <p:spPr>
          <a:xfrm>
            <a:off x="6271617" y="6614874"/>
            <a:ext cx="7573566" cy="553164"/>
          </a:xfrm>
          <a:prstGeom prst="rect">
            <a:avLst/>
          </a:prstGeom>
          <a:noFill/>
          <a:ln/>
        </p:spPr>
        <p:txBody>
          <a:bodyPr wrap="square" rtlCol="0" anchor="t"/>
          <a:lstStyle/>
          <a:p>
            <a:pPr marL="0" indent="0">
              <a:lnSpc>
                <a:spcPts val="2177"/>
              </a:lnSpc>
              <a:buNone/>
            </a:pPr>
            <a:endParaRPr lang="en-US" sz="1361" dirty="0"/>
          </a:p>
        </p:txBody>
      </p:sp>
      <p:sp>
        <p:nvSpPr>
          <p:cNvPr id="10" name="TextBox 9">
            <a:extLst>
              <a:ext uri="{FF2B5EF4-FFF2-40B4-BE49-F238E27FC236}">
                <a16:creationId xmlns:a16="http://schemas.microsoft.com/office/drawing/2014/main" id="{57A46090-562C-3FC5-357F-0C781D34EDB4}"/>
              </a:ext>
            </a:extLst>
          </p:cNvPr>
          <p:cNvSpPr txBox="1"/>
          <p:nvPr/>
        </p:nvSpPr>
        <p:spPr>
          <a:xfrm>
            <a:off x="345831" y="52779"/>
            <a:ext cx="13938738" cy="1446550"/>
          </a:xfrm>
          <a:prstGeom prst="rect">
            <a:avLst/>
          </a:prstGeom>
          <a:noFill/>
        </p:spPr>
        <p:txBody>
          <a:bodyPr wrap="square" rtlCol="0">
            <a:spAutoFit/>
          </a:bodyPr>
          <a:lstStyle/>
          <a:p>
            <a:pPr algn="ctr"/>
            <a:r>
              <a:rPr lang="en-US" sz="4400" b="1" u="sng" dirty="0">
                <a:solidFill>
                  <a:schemeClr val="bg1"/>
                </a:solidFill>
              </a:rPr>
              <a:t>Artificial Intelligence (AI)</a:t>
            </a:r>
          </a:p>
          <a:p>
            <a:pPr algn="ctr"/>
            <a:endParaRPr lang="en-US" sz="4400" dirty="0">
              <a:solidFill>
                <a:schemeClr val="bg1"/>
              </a:solidFill>
            </a:endParaRPr>
          </a:p>
        </p:txBody>
      </p:sp>
      <p:pic>
        <p:nvPicPr>
          <p:cNvPr id="12" name="Picture 11">
            <a:extLst>
              <a:ext uri="{FF2B5EF4-FFF2-40B4-BE49-F238E27FC236}">
                <a16:creationId xmlns:a16="http://schemas.microsoft.com/office/drawing/2014/main" id="{5AC1DD86-D74E-430A-EB24-A37EE9DFCFCC}"/>
              </a:ext>
            </a:extLst>
          </p:cNvPr>
          <p:cNvPicPr>
            <a:picLocks noChangeAspect="1"/>
          </p:cNvPicPr>
          <p:nvPr/>
        </p:nvPicPr>
        <p:blipFill>
          <a:blip r:embed="rId4"/>
          <a:stretch>
            <a:fillRect/>
          </a:stretch>
        </p:blipFill>
        <p:spPr>
          <a:xfrm>
            <a:off x="10128968" y="286661"/>
            <a:ext cx="5313481" cy="5277700"/>
          </a:xfrm>
          <a:prstGeom prst="rect">
            <a:avLst/>
          </a:prstGeom>
        </p:spPr>
      </p:pic>
      <p:sp>
        <p:nvSpPr>
          <p:cNvPr id="13" name="TextBox 12">
            <a:extLst>
              <a:ext uri="{FF2B5EF4-FFF2-40B4-BE49-F238E27FC236}">
                <a16:creationId xmlns:a16="http://schemas.microsoft.com/office/drawing/2014/main" id="{5F3C8871-5358-D3E9-1277-0E3F0A75AAD0}"/>
              </a:ext>
            </a:extLst>
          </p:cNvPr>
          <p:cNvSpPr txBox="1"/>
          <p:nvPr/>
        </p:nvSpPr>
        <p:spPr>
          <a:xfrm>
            <a:off x="480646" y="1044261"/>
            <a:ext cx="13669107" cy="6647974"/>
          </a:xfrm>
          <a:prstGeom prst="rect">
            <a:avLst/>
          </a:prstGeom>
          <a:noFill/>
        </p:spPr>
        <p:txBody>
          <a:bodyPr wrap="square" rtlCol="0">
            <a:spAutoFit/>
          </a:bodyPr>
          <a:lstStyle/>
          <a:p>
            <a:r>
              <a:rPr lang="en-US" sz="2400" b="1" u="sng" dirty="0">
                <a:solidFill>
                  <a:schemeClr val="bg1"/>
                </a:solidFill>
              </a:rPr>
              <a:t>Definition: Artificial Intelligence (AI)</a:t>
            </a:r>
          </a:p>
          <a:p>
            <a:r>
              <a:rPr lang="en-US" sz="2400" dirty="0">
                <a:solidFill>
                  <a:schemeClr val="bg1"/>
                </a:solidFill>
              </a:rPr>
              <a:t>Artificial Intelligence (AI) refers to the simulation of human intelligence in machines that are designed to think, learn, and perform tasks that typically require human intelligence. AI encompasses a wide range of capabilities, including learning, reasoning, </a:t>
            </a:r>
            <a:r>
              <a:rPr lang="en-US" sz="2400" dirty="0" err="1">
                <a:solidFill>
                  <a:schemeClr val="bg1"/>
                </a:solidFill>
              </a:rPr>
              <a:t>problemsolving</a:t>
            </a:r>
            <a:r>
              <a:rPr lang="en-US" sz="2400" dirty="0">
                <a:solidFill>
                  <a:schemeClr val="bg1"/>
                </a:solidFill>
              </a:rPr>
              <a:t>, perception, and language understanding.</a:t>
            </a:r>
          </a:p>
          <a:p>
            <a:endParaRPr lang="en-US" sz="2400" dirty="0">
              <a:solidFill>
                <a:schemeClr val="bg1"/>
              </a:solidFill>
            </a:endParaRPr>
          </a:p>
          <a:p>
            <a:r>
              <a:rPr lang="en-US" sz="2400" b="1" u="sng" dirty="0">
                <a:solidFill>
                  <a:schemeClr val="bg1"/>
                </a:solidFill>
              </a:rPr>
              <a:t>Key Areas:</a:t>
            </a:r>
          </a:p>
          <a:p>
            <a:endParaRPr lang="en-US" sz="2400" dirty="0">
              <a:solidFill>
                <a:schemeClr val="bg1"/>
              </a:solidFill>
            </a:endParaRPr>
          </a:p>
          <a:p>
            <a:r>
              <a:rPr lang="en-US" sz="2400" dirty="0">
                <a:solidFill>
                  <a:schemeClr val="bg1"/>
                </a:solidFill>
              </a:rPr>
              <a:t> Machine Learning (ML): Enables machines to learn from data and make predictions or decisions without being explicitly programmed.</a:t>
            </a:r>
          </a:p>
          <a:p>
            <a:r>
              <a:rPr lang="en-US" sz="2400" dirty="0">
                <a:solidFill>
                  <a:schemeClr val="bg1"/>
                </a:solidFill>
              </a:rPr>
              <a:t> Natural Language Processing (NLP): Allows machines to understand, interpret, and generate human language.</a:t>
            </a:r>
          </a:p>
          <a:p>
            <a:r>
              <a:rPr lang="en-US" sz="2400" dirty="0">
                <a:solidFill>
                  <a:schemeClr val="bg1"/>
                </a:solidFill>
              </a:rPr>
              <a:t> Computer Vision: Enables machines to interpret and analyze visual data from the world.</a:t>
            </a:r>
          </a:p>
          <a:p>
            <a:endParaRPr lang="en-US" sz="2400" dirty="0">
              <a:solidFill>
                <a:schemeClr val="bg1"/>
              </a:solidFill>
            </a:endParaRPr>
          </a:p>
          <a:p>
            <a:r>
              <a:rPr lang="en-US" sz="2400" b="1" u="sng" dirty="0">
                <a:solidFill>
                  <a:schemeClr val="bg1"/>
                </a:solidFill>
              </a:rPr>
              <a:t>Applications:</a:t>
            </a:r>
          </a:p>
          <a:p>
            <a:endParaRPr lang="en-US" sz="2400" dirty="0">
              <a:solidFill>
                <a:schemeClr val="bg1"/>
              </a:solidFill>
            </a:endParaRPr>
          </a:p>
          <a:p>
            <a:r>
              <a:rPr lang="en-US" sz="2400" dirty="0">
                <a:solidFill>
                  <a:schemeClr val="bg1"/>
                </a:solidFill>
              </a:rPr>
              <a:t>AI is widely used across various industries, including healthcare (e.g., diagnostic tools), finance (e.g., fraud detection), autonomous vehicles (e.g., </a:t>
            </a:r>
            <a:r>
              <a:rPr lang="en-US" sz="2400" dirty="0" err="1">
                <a:solidFill>
                  <a:schemeClr val="bg1"/>
                </a:solidFill>
              </a:rPr>
              <a:t>selfdriving</a:t>
            </a:r>
            <a:r>
              <a:rPr lang="en-US" sz="2400" dirty="0">
                <a:solidFill>
                  <a:schemeClr val="bg1"/>
                </a:solidFill>
              </a:rPr>
              <a:t> cars), robotics (e.g., automation), and customer service (e.g., chatbots).</a:t>
            </a:r>
          </a:p>
          <a:p>
            <a:endParaRPr lang="en-IN" dirty="0">
              <a:solidFill>
                <a:schemeClr val="bg1"/>
              </a:solidFill>
            </a:endParaRPr>
          </a:p>
        </p:txBody>
      </p:sp>
    </p:spTree>
    <p:extLst>
      <p:ext uri="{BB962C8B-B14F-4D97-AF65-F5344CB8AC3E}">
        <p14:creationId xmlns:p14="http://schemas.microsoft.com/office/powerpoint/2010/main" val="344411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915" y="27780"/>
            <a:ext cx="14630400" cy="8229600"/>
          </a:xfrm>
          <a:prstGeom prst="rect">
            <a:avLst/>
          </a:prstGeom>
          <a:solidFill>
            <a:srgbClr val="0D0A2C">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10896" y="-13890"/>
            <a:ext cx="5486400" cy="8229600"/>
          </a:xfrm>
          <a:prstGeom prst="rect">
            <a:avLst/>
          </a:prstGeom>
        </p:spPr>
      </p:pic>
      <p:sp>
        <p:nvSpPr>
          <p:cNvPr id="6" name="Text 1"/>
          <p:cNvSpPr/>
          <p:nvPr/>
        </p:nvSpPr>
        <p:spPr>
          <a:xfrm>
            <a:off x="6090885" y="940455"/>
            <a:ext cx="7924133" cy="540068"/>
          </a:xfrm>
          <a:prstGeom prst="rect">
            <a:avLst/>
          </a:prstGeom>
          <a:noFill/>
          <a:ln/>
        </p:spPr>
        <p:txBody>
          <a:bodyPr wrap="none" rtlCol="0" anchor="t"/>
          <a:lstStyle/>
          <a:p>
            <a:pPr marL="0" indent="0" algn="ctr">
              <a:lnSpc>
                <a:spcPts val="4253"/>
              </a:lnSpc>
              <a:buNone/>
            </a:pPr>
            <a:r>
              <a:rPr lang="en-US" sz="3402" dirty="0">
                <a:solidFill>
                  <a:srgbClr val="F2F0F4"/>
                </a:solidFill>
                <a:latin typeface="Montserrat" pitchFamily="34" charset="0"/>
              </a:rPr>
              <a:t> Contents</a:t>
            </a:r>
            <a:endParaRPr lang="en-US" sz="3402" dirty="0"/>
          </a:p>
        </p:txBody>
      </p:sp>
      <p:sp>
        <p:nvSpPr>
          <p:cNvPr id="7" name="Shape 2"/>
          <p:cNvSpPr/>
          <p:nvPr/>
        </p:nvSpPr>
        <p:spPr>
          <a:xfrm>
            <a:off x="6339007" y="2018467"/>
            <a:ext cx="22860" cy="4991814"/>
          </a:xfrm>
          <a:prstGeom prst="roundRect">
            <a:avLst>
              <a:gd name="adj" fmla="val 317520"/>
            </a:avLst>
          </a:prstGeom>
          <a:solidFill>
            <a:srgbClr val="4A2C85"/>
          </a:solidFill>
          <a:ln/>
        </p:spPr>
      </p:sp>
      <p:sp>
        <p:nvSpPr>
          <p:cNvPr id="8" name="Shape 3"/>
          <p:cNvSpPr/>
          <p:nvPr/>
        </p:nvSpPr>
        <p:spPr>
          <a:xfrm>
            <a:off x="6521946" y="2395657"/>
            <a:ext cx="604837" cy="22860"/>
          </a:xfrm>
          <a:prstGeom prst="roundRect">
            <a:avLst>
              <a:gd name="adj" fmla="val 317520"/>
            </a:avLst>
          </a:prstGeom>
          <a:solidFill>
            <a:srgbClr val="4A2C85"/>
          </a:solidFill>
          <a:ln/>
        </p:spPr>
      </p:sp>
      <p:sp>
        <p:nvSpPr>
          <p:cNvPr id="9" name="Shape 4"/>
          <p:cNvSpPr/>
          <p:nvPr/>
        </p:nvSpPr>
        <p:spPr>
          <a:xfrm>
            <a:off x="6161568" y="2210120"/>
            <a:ext cx="388739" cy="388739"/>
          </a:xfrm>
          <a:prstGeom prst="roundRect">
            <a:avLst>
              <a:gd name="adj" fmla="val 18672"/>
            </a:avLst>
          </a:prstGeom>
          <a:solidFill>
            <a:srgbClr val="31136C"/>
          </a:solidFill>
          <a:ln w="7620">
            <a:solidFill>
              <a:srgbClr val="4A2C85"/>
            </a:solidFill>
            <a:prstDash val="solid"/>
          </a:ln>
        </p:spPr>
      </p:sp>
      <p:sp>
        <p:nvSpPr>
          <p:cNvPr id="10" name="Text 5"/>
          <p:cNvSpPr/>
          <p:nvPr/>
        </p:nvSpPr>
        <p:spPr>
          <a:xfrm>
            <a:off x="6304570" y="2264137"/>
            <a:ext cx="93583" cy="283116"/>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11" name="Text 6"/>
          <p:cNvSpPr/>
          <p:nvPr/>
        </p:nvSpPr>
        <p:spPr>
          <a:xfrm>
            <a:off x="7300913" y="2191226"/>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rPr>
              <a:t>Basics of Python Programming </a:t>
            </a:r>
            <a:endParaRPr lang="en-US" sz="1701" dirty="0"/>
          </a:p>
        </p:txBody>
      </p:sp>
      <p:sp>
        <p:nvSpPr>
          <p:cNvPr id="12" name="Text 7"/>
          <p:cNvSpPr/>
          <p:nvPr/>
        </p:nvSpPr>
        <p:spPr>
          <a:xfrm>
            <a:off x="7300913" y="2564725"/>
            <a:ext cx="6724650" cy="829747"/>
          </a:xfrm>
          <a:prstGeom prst="rect">
            <a:avLst/>
          </a:prstGeom>
          <a:noFill/>
          <a:ln/>
        </p:spPr>
        <p:txBody>
          <a:bodyPr wrap="square" rtlCol="0" anchor="t"/>
          <a:lstStyle/>
          <a:p>
            <a:pPr marL="0" indent="0" algn="l">
              <a:lnSpc>
                <a:spcPts val="2177"/>
              </a:lnSpc>
              <a:buNone/>
            </a:pPr>
            <a:endParaRPr lang="en-US" sz="1361" dirty="0"/>
          </a:p>
        </p:txBody>
      </p:sp>
      <p:sp>
        <p:nvSpPr>
          <p:cNvPr id="13" name="Shape 8"/>
          <p:cNvSpPr/>
          <p:nvPr/>
        </p:nvSpPr>
        <p:spPr>
          <a:xfrm>
            <a:off x="6544745" y="3112115"/>
            <a:ext cx="604837" cy="22860"/>
          </a:xfrm>
          <a:prstGeom prst="roundRect">
            <a:avLst>
              <a:gd name="adj" fmla="val 317520"/>
            </a:avLst>
          </a:prstGeom>
          <a:solidFill>
            <a:srgbClr val="4A2C85"/>
          </a:solidFill>
          <a:ln/>
        </p:spPr>
      </p:sp>
      <p:sp>
        <p:nvSpPr>
          <p:cNvPr id="15" name="Text 10"/>
          <p:cNvSpPr/>
          <p:nvPr/>
        </p:nvSpPr>
        <p:spPr>
          <a:xfrm>
            <a:off x="6276796" y="3999071"/>
            <a:ext cx="147280" cy="259199"/>
          </a:xfrm>
          <a:prstGeom prst="rect">
            <a:avLst/>
          </a:prstGeom>
          <a:noFill/>
          <a:ln/>
        </p:spPr>
        <p:txBody>
          <a:bodyPr wrap="none" rtlCol="0" anchor="t"/>
          <a:lstStyle/>
          <a:p>
            <a:pPr marL="0" indent="0" algn="ctr">
              <a:lnSpc>
                <a:spcPts val="2041"/>
              </a:lnSpc>
              <a:buNone/>
            </a:pPr>
            <a:endParaRPr lang="en-US" sz="2041" dirty="0"/>
          </a:p>
        </p:txBody>
      </p:sp>
      <p:sp>
        <p:nvSpPr>
          <p:cNvPr id="16" name="Text 11"/>
          <p:cNvSpPr/>
          <p:nvPr/>
        </p:nvSpPr>
        <p:spPr>
          <a:xfrm>
            <a:off x="7299596" y="2922925"/>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rPr>
              <a:t>Libraries of Python Programming</a:t>
            </a:r>
          </a:p>
          <a:p>
            <a:pPr marL="285750" indent="-285750" algn="l">
              <a:lnSpc>
                <a:spcPts val="2126"/>
              </a:lnSpc>
              <a:buFontTx/>
              <a:buChar char="-"/>
            </a:pPr>
            <a:r>
              <a:rPr lang="en-US" sz="1701" dirty="0">
                <a:solidFill>
                  <a:srgbClr val="DCD7E5"/>
                </a:solidFill>
                <a:latin typeface="Montserrat" pitchFamily="34" charset="0"/>
              </a:rPr>
              <a:t>OS</a:t>
            </a:r>
          </a:p>
          <a:p>
            <a:pPr marL="285750" indent="-285750" algn="l">
              <a:lnSpc>
                <a:spcPts val="2126"/>
              </a:lnSpc>
              <a:buFontTx/>
              <a:buChar char="-"/>
            </a:pPr>
            <a:r>
              <a:rPr lang="en-US" sz="1701" dirty="0">
                <a:solidFill>
                  <a:srgbClr val="DCD7E5"/>
                </a:solidFill>
                <a:latin typeface="Montserrat" pitchFamily="34" charset="0"/>
              </a:rPr>
              <a:t>NumPy and Pandas</a:t>
            </a:r>
          </a:p>
          <a:p>
            <a:pPr marL="285750" indent="-285750">
              <a:lnSpc>
                <a:spcPts val="2126"/>
              </a:lnSpc>
              <a:buFontTx/>
              <a:buChar char="-"/>
            </a:pPr>
            <a:r>
              <a:rPr lang="en-US" sz="1701" dirty="0">
                <a:solidFill>
                  <a:srgbClr val="DCD7E5"/>
                </a:solidFill>
                <a:latin typeface="Montserrat" pitchFamily="34" charset="0"/>
              </a:rPr>
              <a:t>Matplotlib and Seaborn</a:t>
            </a:r>
          </a:p>
          <a:p>
            <a:pPr marL="285750" indent="-285750" algn="l">
              <a:lnSpc>
                <a:spcPts val="2126"/>
              </a:lnSpc>
              <a:buFontTx/>
              <a:buChar char="-"/>
            </a:pPr>
            <a:r>
              <a:rPr lang="en-US" sz="1701" dirty="0" err="1">
                <a:solidFill>
                  <a:srgbClr val="DCD7E5"/>
                </a:solidFill>
                <a:latin typeface="Montserrat" pitchFamily="34" charset="0"/>
              </a:rPr>
              <a:t>ScikitLearn</a:t>
            </a:r>
            <a:r>
              <a:rPr lang="en-US" sz="1701" dirty="0">
                <a:solidFill>
                  <a:srgbClr val="DCD7E5"/>
                </a:solidFill>
                <a:latin typeface="Montserrat" pitchFamily="34" charset="0"/>
              </a:rPr>
              <a:t> </a:t>
            </a:r>
          </a:p>
          <a:p>
            <a:pPr marL="285750" indent="-285750" algn="l">
              <a:lnSpc>
                <a:spcPts val="2126"/>
              </a:lnSpc>
              <a:buFontTx/>
              <a:buChar char="-"/>
            </a:pPr>
            <a:r>
              <a:rPr lang="en-US" sz="1701" dirty="0">
                <a:solidFill>
                  <a:srgbClr val="DCD7E5"/>
                </a:solidFill>
                <a:latin typeface="Montserrat" pitchFamily="34" charset="0"/>
              </a:rPr>
              <a:t>Flask and TensorFlow </a:t>
            </a:r>
          </a:p>
          <a:p>
            <a:pPr marL="285750" indent="-285750" algn="l">
              <a:lnSpc>
                <a:spcPts val="2126"/>
              </a:lnSpc>
              <a:buFontTx/>
              <a:buChar char="-"/>
            </a:pPr>
            <a:endParaRPr lang="en-US" sz="1701" dirty="0">
              <a:solidFill>
                <a:srgbClr val="DCD7E5"/>
              </a:solidFill>
              <a:latin typeface="Montserrat" pitchFamily="34" charset="0"/>
            </a:endParaRPr>
          </a:p>
          <a:p>
            <a:pPr marL="285750" indent="-285750" algn="l">
              <a:lnSpc>
                <a:spcPts val="2126"/>
              </a:lnSpc>
              <a:buFontTx/>
              <a:buChar char="-"/>
            </a:pPr>
            <a:endParaRPr lang="en-US" sz="1701" dirty="0">
              <a:solidFill>
                <a:srgbClr val="DCD7E5"/>
              </a:solidFill>
              <a:latin typeface="Montserrat" pitchFamily="34" charset="0"/>
            </a:endParaRPr>
          </a:p>
          <a:p>
            <a:pPr algn="l">
              <a:lnSpc>
                <a:spcPts val="2126"/>
              </a:lnSpc>
            </a:pPr>
            <a:endParaRPr lang="en-US" sz="1701" dirty="0">
              <a:solidFill>
                <a:srgbClr val="DCD7E5"/>
              </a:solidFill>
              <a:latin typeface="Montserrat" pitchFamily="34" charset="0"/>
            </a:endParaRPr>
          </a:p>
          <a:p>
            <a:pPr algn="l">
              <a:lnSpc>
                <a:spcPts val="2126"/>
              </a:lnSpc>
            </a:pPr>
            <a:endParaRPr lang="en-US" sz="1701" dirty="0">
              <a:solidFill>
                <a:srgbClr val="DCD7E5"/>
              </a:solidFill>
              <a:latin typeface="Montserrat" pitchFamily="34" charset="0"/>
            </a:endParaRPr>
          </a:p>
          <a:p>
            <a:pPr marL="285750" indent="-285750" algn="l">
              <a:lnSpc>
                <a:spcPts val="2126"/>
              </a:lnSpc>
              <a:buFontTx/>
              <a:buChar char="-"/>
            </a:pPr>
            <a:endParaRPr lang="en-US" sz="1701" dirty="0">
              <a:solidFill>
                <a:srgbClr val="DCD7E5"/>
              </a:solidFill>
              <a:latin typeface="Montserrat" pitchFamily="34" charset="0"/>
            </a:endParaRPr>
          </a:p>
          <a:p>
            <a:pPr marL="285750" indent="-285750" algn="l">
              <a:lnSpc>
                <a:spcPts val="2126"/>
              </a:lnSpc>
              <a:buFontTx/>
              <a:buChar char="-"/>
            </a:pPr>
            <a:endParaRPr lang="en-US" sz="1701" dirty="0">
              <a:solidFill>
                <a:srgbClr val="DCD7E5"/>
              </a:solidFill>
              <a:latin typeface="Montserrat" pitchFamily="34" charset="0"/>
            </a:endParaRPr>
          </a:p>
        </p:txBody>
      </p:sp>
      <p:sp>
        <p:nvSpPr>
          <p:cNvPr id="17" name="Text 12"/>
          <p:cNvSpPr/>
          <p:nvPr/>
        </p:nvSpPr>
        <p:spPr>
          <a:xfrm>
            <a:off x="7290368" y="4831100"/>
            <a:ext cx="6724650" cy="829747"/>
          </a:xfrm>
          <a:prstGeom prst="rect">
            <a:avLst/>
          </a:prstGeom>
          <a:noFill/>
          <a:ln/>
        </p:spPr>
        <p:txBody>
          <a:bodyPr wrap="square" rtlCol="0" anchor="t"/>
          <a:lstStyle/>
          <a:p>
            <a:pPr>
              <a:lnSpc>
                <a:spcPts val="2126"/>
              </a:lnSpc>
            </a:pPr>
            <a:r>
              <a:rPr lang="en-US" sz="1701" dirty="0">
                <a:solidFill>
                  <a:srgbClr val="DCD7E5"/>
                </a:solidFill>
                <a:latin typeface="Montserrat" pitchFamily="34" charset="0"/>
              </a:rPr>
              <a:t>Machine Learning Algorithms</a:t>
            </a:r>
          </a:p>
          <a:p>
            <a:pPr marL="285750" indent="-285750">
              <a:lnSpc>
                <a:spcPts val="2126"/>
              </a:lnSpc>
              <a:buFontTx/>
              <a:buChar char="-"/>
            </a:pPr>
            <a:r>
              <a:rPr lang="en-US" sz="1701" dirty="0">
                <a:solidFill>
                  <a:srgbClr val="DCD7E5"/>
                </a:solidFill>
                <a:latin typeface="Montserrat" pitchFamily="34" charset="0"/>
              </a:rPr>
              <a:t>Supervised Learning </a:t>
            </a:r>
          </a:p>
          <a:p>
            <a:pPr marL="285750" indent="-285750">
              <a:lnSpc>
                <a:spcPts val="2126"/>
              </a:lnSpc>
              <a:buFontTx/>
              <a:buChar char="-"/>
            </a:pPr>
            <a:r>
              <a:rPr lang="en-US" sz="1701" dirty="0">
                <a:solidFill>
                  <a:srgbClr val="DCD7E5"/>
                </a:solidFill>
                <a:latin typeface="Montserrat" pitchFamily="34" charset="0"/>
              </a:rPr>
              <a:t>Unsupervised Learning</a:t>
            </a:r>
          </a:p>
        </p:txBody>
      </p:sp>
      <p:sp>
        <p:nvSpPr>
          <p:cNvPr id="18" name="Shape 13"/>
          <p:cNvSpPr/>
          <p:nvPr/>
        </p:nvSpPr>
        <p:spPr>
          <a:xfrm>
            <a:off x="6517220" y="6115050"/>
            <a:ext cx="604837" cy="22860"/>
          </a:xfrm>
          <a:prstGeom prst="roundRect">
            <a:avLst>
              <a:gd name="adj" fmla="val 317520"/>
            </a:avLst>
          </a:prstGeom>
          <a:solidFill>
            <a:srgbClr val="4A2C85"/>
          </a:solidFill>
          <a:ln/>
        </p:spPr>
      </p:sp>
      <p:sp>
        <p:nvSpPr>
          <p:cNvPr id="22" name="Text 17"/>
          <p:cNvSpPr/>
          <p:nvPr/>
        </p:nvSpPr>
        <p:spPr>
          <a:xfrm>
            <a:off x="7300913" y="6007775"/>
            <a:ext cx="6724650" cy="829747"/>
          </a:xfrm>
          <a:prstGeom prst="rect">
            <a:avLst/>
          </a:prstGeom>
          <a:noFill/>
          <a:ln/>
        </p:spPr>
        <p:txBody>
          <a:bodyPr wrap="square" rtlCol="0" anchor="t"/>
          <a:lstStyle/>
          <a:p>
            <a:pPr marL="0" indent="0" algn="l">
              <a:lnSpc>
                <a:spcPts val="2177"/>
              </a:lnSpc>
              <a:buNone/>
            </a:pPr>
            <a:endParaRPr lang="en-US" sz="1361" dirty="0"/>
          </a:p>
        </p:txBody>
      </p:sp>
      <p:pic>
        <p:nvPicPr>
          <p:cNvPr id="26" name="Picture 25">
            <a:extLst>
              <a:ext uri="{FF2B5EF4-FFF2-40B4-BE49-F238E27FC236}">
                <a16:creationId xmlns:a16="http://schemas.microsoft.com/office/drawing/2014/main" id="{14789592-C24F-322D-F4A1-4BCAFAFE1010}"/>
              </a:ext>
            </a:extLst>
          </p:cNvPr>
          <p:cNvPicPr>
            <a:picLocks noChangeAspect="1"/>
          </p:cNvPicPr>
          <p:nvPr/>
        </p:nvPicPr>
        <p:blipFill>
          <a:blip r:embed="rId5"/>
          <a:stretch>
            <a:fillRect/>
          </a:stretch>
        </p:blipFill>
        <p:spPr>
          <a:xfrm>
            <a:off x="6533356" y="5004372"/>
            <a:ext cx="603556" cy="24386"/>
          </a:xfrm>
          <a:prstGeom prst="rect">
            <a:avLst/>
          </a:prstGeom>
        </p:spPr>
      </p:pic>
      <p:sp>
        <p:nvSpPr>
          <p:cNvPr id="33" name="Text 12">
            <a:extLst>
              <a:ext uri="{FF2B5EF4-FFF2-40B4-BE49-F238E27FC236}">
                <a16:creationId xmlns:a16="http://schemas.microsoft.com/office/drawing/2014/main" id="{111B6BA9-1F94-1CE4-04C8-EAB07F3609A2}"/>
              </a:ext>
            </a:extLst>
          </p:cNvPr>
          <p:cNvSpPr/>
          <p:nvPr/>
        </p:nvSpPr>
        <p:spPr>
          <a:xfrm>
            <a:off x="7299457" y="5921177"/>
            <a:ext cx="6724650" cy="829747"/>
          </a:xfrm>
          <a:prstGeom prst="rect">
            <a:avLst/>
          </a:prstGeom>
          <a:noFill/>
          <a:ln/>
        </p:spPr>
        <p:txBody>
          <a:bodyPr wrap="square" rtlCol="0" anchor="t"/>
          <a:lstStyle/>
          <a:p>
            <a:pPr>
              <a:lnSpc>
                <a:spcPts val="2126"/>
              </a:lnSpc>
            </a:pPr>
            <a:r>
              <a:rPr lang="en-US" sz="1701" dirty="0">
                <a:solidFill>
                  <a:srgbClr val="DCD7E5"/>
                </a:solidFill>
                <a:latin typeface="Montserrat" pitchFamily="34" charset="0"/>
              </a:rPr>
              <a:t>Deep Learning</a:t>
            </a:r>
          </a:p>
          <a:p>
            <a:pPr marL="285750" indent="-285750">
              <a:lnSpc>
                <a:spcPts val="2126"/>
              </a:lnSpc>
              <a:buFontTx/>
              <a:buChar char="-"/>
            </a:pPr>
            <a:r>
              <a:rPr lang="en-US" sz="1701" dirty="0">
                <a:solidFill>
                  <a:srgbClr val="DCD7E5"/>
                </a:solidFill>
                <a:latin typeface="Montserrat" pitchFamily="34" charset="0"/>
              </a:rPr>
              <a:t>ANN</a:t>
            </a:r>
          </a:p>
          <a:p>
            <a:pPr marL="285750" indent="-285750">
              <a:lnSpc>
                <a:spcPts val="2126"/>
              </a:lnSpc>
              <a:buFontTx/>
              <a:buChar char="-"/>
            </a:pPr>
            <a:r>
              <a:rPr lang="en-US" sz="1701" dirty="0">
                <a:solidFill>
                  <a:srgbClr val="DCD7E5"/>
                </a:solidFill>
                <a:latin typeface="Montserrat" pitchFamily="34" charset="0"/>
              </a:rPr>
              <a:t>CNN</a:t>
            </a:r>
          </a:p>
          <a:p>
            <a:pPr marL="285750" indent="-285750">
              <a:lnSpc>
                <a:spcPts val="2126"/>
              </a:lnSpc>
              <a:buFontTx/>
              <a:buChar char="-"/>
            </a:pPr>
            <a:r>
              <a:rPr lang="en-US" sz="1701" dirty="0">
                <a:solidFill>
                  <a:srgbClr val="DCD7E5"/>
                </a:solidFill>
                <a:latin typeface="Montserrat" pitchFamily="34" charset="0"/>
              </a:rPr>
              <a:t>RNN </a:t>
            </a:r>
          </a:p>
        </p:txBody>
      </p:sp>
      <p:sp>
        <p:nvSpPr>
          <p:cNvPr id="37" name="Shape 2">
            <a:extLst>
              <a:ext uri="{FF2B5EF4-FFF2-40B4-BE49-F238E27FC236}">
                <a16:creationId xmlns:a16="http://schemas.microsoft.com/office/drawing/2014/main" id="{AD5D01F0-660E-0523-B39F-0790C89FCF14}"/>
              </a:ext>
            </a:extLst>
          </p:cNvPr>
          <p:cNvSpPr/>
          <p:nvPr/>
        </p:nvSpPr>
        <p:spPr>
          <a:xfrm>
            <a:off x="6339007" y="3057882"/>
            <a:ext cx="22860" cy="4991814"/>
          </a:xfrm>
          <a:prstGeom prst="roundRect">
            <a:avLst>
              <a:gd name="adj" fmla="val 317520"/>
            </a:avLst>
          </a:prstGeom>
          <a:solidFill>
            <a:srgbClr val="4A2C85"/>
          </a:solidFill>
          <a:ln/>
        </p:spPr>
      </p:sp>
      <p:sp>
        <p:nvSpPr>
          <p:cNvPr id="43" name="Shape 14">
            <a:extLst>
              <a:ext uri="{FF2B5EF4-FFF2-40B4-BE49-F238E27FC236}">
                <a16:creationId xmlns:a16="http://schemas.microsoft.com/office/drawing/2014/main" id="{C1AA23C4-D715-67DD-C9FF-CB708E402AD5}"/>
              </a:ext>
            </a:extLst>
          </p:cNvPr>
          <p:cNvSpPr/>
          <p:nvPr/>
        </p:nvSpPr>
        <p:spPr>
          <a:xfrm>
            <a:off x="6144315" y="4818637"/>
            <a:ext cx="388739" cy="388739"/>
          </a:xfrm>
          <a:prstGeom prst="roundRect">
            <a:avLst>
              <a:gd name="adj" fmla="val 18672"/>
            </a:avLst>
          </a:prstGeom>
          <a:solidFill>
            <a:srgbClr val="31136C"/>
          </a:solidFill>
          <a:ln w="7620">
            <a:solidFill>
              <a:srgbClr val="4A2C85"/>
            </a:solidFill>
            <a:prstDash val="solid"/>
          </a:ln>
        </p:spPr>
        <p:txBody>
          <a:bodyPr/>
          <a:lstStyle/>
          <a:p>
            <a:r>
              <a:rPr lang="en-US" dirty="0">
                <a:solidFill>
                  <a:schemeClr val="bg1"/>
                </a:solidFill>
              </a:rPr>
              <a:t>3</a:t>
            </a:r>
            <a:endParaRPr lang="en-IN" dirty="0">
              <a:solidFill>
                <a:schemeClr val="bg1"/>
              </a:solidFill>
            </a:endParaRPr>
          </a:p>
        </p:txBody>
      </p:sp>
      <p:sp>
        <p:nvSpPr>
          <p:cNvPr id="45" name="Shape 4">
            <a:extLst>
              <a:ext uri="{FF2B5EF4-FFF2-40B4-BE49-F238E27FC236}">
                <a16:creationId xmlns:a16="http://schemas.microsoft.com/office/drawing/2014/main" id="{8F447196-14BF-C0F8-B1A0-165D761BA324}"/>
              </a:ext>
            </a:extLst>
          </p:cNvPr>
          <p:cNvSpPr/>
          <p:nvPr/>
        </p:nvSpPr>
        <p:spPr>
          <a:xfrm>
            <a:off x="6156066" y="2934255"/>
            <a:ext cx="388739" cy="388739"/>
          </a:xfrm>
          <a:prstGeom prst="roundRect">
            <a:avLst>
              <a:gd name="adj" fmla="val 18672"/>
            </a:avLst>
          </a:prstGeom>
          <a:solidFill>
            <a:srgbClr val="31136C"/>
          </a:solidFill>
          <a:ln w="7620">
            <a:solidFill>
              <a:srgbClr val="4A2C85"/>
            </a:solidFill>
            <a:prstDash val="solid"/>
          </a:ln>
        </p:spPr>
        <p:txBody>
          <a:bodyPr/>
          <a:lstStyle/>
          <a:p>
            <a:endParaRPr lang="en-IN" dirty="0"/>
          </a:p>
        </p:txBody>
      </p:sp>
      <p:sp>
        <p:nvSpPr>
          <p:cNvPr id="49" name="Text 5">
            <a:extLst>
              <a:ext uri="{FF2B5EF4-FFF2-40B4-BE49-F238E27FC236}">
                <a16:creationId xmlns:a16="http://schemas.microsoft.com/office/drawing/2014/main" id="{90D7EB00-F163-2866-151D-092A1BFD66FB}"/>
              </a:ext>
            </a:extLst>
          </p:cNvPr>
          <p:cNvSpPr/>
          <p:nvPr/>
        </p:nvSpPr>
        <p:spPr>
          <a:xfrm>
            <a:off x="6301148" y="2971949"/>
            <a:ext cx="93583" cy="283116"/>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rPr>
              <a:t>2</a:t>
            </a:r>
            <a:endParaRPr lang="en-US" sz="2041" dirty="0"/>
          </a:p>
        </p:txBody>
      </p:sp>
      <p:sp>
        <p:nvSpPr>
          <p:cNvPr id="50" name="Shape 14">
            <a:extLst>
              <a:ext uri="{FF2B5EF4-FFF2-40B4-BE49-F238E27FC236}">
                <a16:creationId xmlns:a16="http://schemas.microsoft.com/office/drawing/2014/main" id="{7A3879C4-58B5-E75D-8427-43D6881228F7}"/>
              </a:ext>
            </a:extLst>
          </p:cNvPr>
          <p:cNvSpPr/>
          <p:nvPr/>
        </p:nvSpPr>
        <p:spPr>
          <a:xfrm>
            <a:off x="6148164" y="5932110"/>
            <a:ext cx="388739" cy="388739"/>
          </a:xfrm>
          <a:prstGeom prst="roundRect">
            <a:avLst>
              <a:gd name="adj" fmla="val 18672"/>
            </a:avLst>
          </a:prstGeom>
          <a:solidFill>
            <a:srgbClr val="31136C"/>
          </a:solidFill>
          <a:ln w="7620">
            <a:solidFill>
              <a:srgbClr val="4A2C85"/>
            </a:solidFill>
            <a:prstDash val="solid"/>
          </a:ln>
        </p:spPr>
        <p:txBody>
          <a:bodyPr/>
          <a:lstStyle/>
          <a:p>
            <a:endParaRPr lang="en-IN" dirty="0"/>
          </a:p>
        </p:txBody>
      </p:sp>
      <p:sp>
        <p:nvSpPr>
          <p:cNvPr id="51" name="Text 15">
            <a:extLst>
              <a:ext uri="{FF2B5EF4-FFF2-40B4-BE49-F238E27FC236}">
                <a16:creationId xmlns:a16="http://schemas.microsoft.com/office/drawing/2014/main" id="{E1A4F120-9859-8EB2-10C3-BEAF87B821D1}"/>
              </a:ext>
            </a:extLst>
          </p:cNvPr>
          <p:cNvSpPr/>
          <p:nvPr/>
        </p:nvSpPr>
        <p:spPr>
          <a:xfrm>
            <a:off x="6276796" y="5973768"/>
            <a:ext cx="119895" cy="26431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rPr>
              <a:t>4</a:t>
            </a:r>
            <a:endParaRPr lang="en-US" sz="2041" dirty="0"/>
          </a:p>
        </p:txBody>
      </p:sp>
      <p:sp>
        <p:nvSpPr>
          <p:cNvPr id="53" name="Shape 14">
            <a:extLst>
              <a:ext uri="{FF2B5EF4-FFF2-40B4-BE49-F238E27FC236}">
                <a16:creationId xmlns:a16="http://schemas.microsoft.com/office/drawing/2014/main" id="{96FEA566-671F-1335-AE5C-010EFB1237B1}"/>
              </a:ext>
            </a:extLst>
          </p:cNvPr>
          <p:cNvSpPr/>
          <p:nvPr/>
        </p:nvSpPr>
        <p:spPr>
          <a:xfrm>
            <a:off x="6153017" y="7089007"/>
            <a:ext cx="388739" cy="388739"/>
          </a:xfrm>
          <a:prstGeom prst="roundRect">
            <a:avLst>
              <a:gd name="adj" fmla="val 18672"/>
            </a:avLst>
          </a:prstGeom>
          <a:solidFill>
            <a:srgbClr val="31136C"/>
          </a:solidFill>
          <a:ln w="7620">
            <a:solidFill>
              <a:srgbClr val="4A2C85"/>
            </a:solidFill>
            <a:prstDash val="solid"/>
          </a:ln>
        </p:spPr>
        <p:txBody>
          <a:bodyPr/>
          <a:lstStyle/>
          <a:p>
            <a:endParaRPr lang="en-IN" dirty="0"/>
          </a:p>
        </p:txBody>
      </p:sp>
      <p:sp>
        <p:nvSpPr>
          <p:cNvPr id="54" name="Shape 14">
            <a:extLst>
              <a:ext uri="{FF2B5EF4-FFF2-40B4-BE49-F238E27FC236}">
                <a16:creationId xmlns:a16="http://schemas.microsoft.com/office/drawing/2014/main" id="{DB162720-0FFD-F1E3-C35F-EF84010A3883}"/>
              </a:ext>
            </a:extLst>
          </p:cNvPr>
          <p:cNvSpPr/>
          <p:nvPr/>
        </p:nvSpPr>
        <p:spPr>
          <a:xfrm>
            <a:off x="6153017" y="7672295"/>
            <a:ext cx="388739" cy="388739"/>
          </a:xfrm>
          <a:prstGeom prst="roundRect">
            <a:avLst>
              <a:gd name="adj" fmla="val 18672"/>
            </a:avLst>
          </a:prstGeom>
          <a:solidFill>
            <a:srgbClr val="31136C"/>
          </a:solidFill>
          <a:ln w="7620">
            <a:solidFill>
              <a:srgbClr val="4A2C85"/>
            </a:solidFill>
            <a:prstDash val="solid"/>
          </a:ln>
        </p:spPr>
        <p:txBody>
          <a:bodyPr/>
          <a:lstStyle/>
          <a:p>
            <a:endParaRPr lang="en-IN" dirty="0"/>
          </a:p>
        </p:txBody>
      </p:sp>
      <p:pic>
        <p:nvPicPr>
          <p:cNvPr id="56" name="Picture 55">
            <a:extLst>
              <a:ext uri="{FF2B5EF4-FFF2-40B4-BE49-F238E27FC236}">
                <a16:creationId xmlns:a16="http://schemas.microsoft.com/office/drawing/2014/main" id="{B051598D-2549-AE70-7136-18D14FF07AF5}"/>
              </a:ext>
            </a:extLst>
          </p:cNvPr>
          <p:cNvPicPr>
            <a:picLocks noChangeAspect="1"/>
          </p:cNvPicPr>
          <p:nvPr/>
        </p:nvPicPr>
        <p:blipFill>
          <a:blip r:embed="rId5"/>
          <a:stretch>
            <a:fillRect/>
          </a:stretch>
        </p:blipFill>
        <p:spPr>
          <a:xfrm>
            <a:off x="6533356" y="7258990"/>
            <a:ext cx="603556" cy="24386"/>
          </a:xfrm>
          <a:prstGeom prst="rect">
            <a:avLst/>
          </a:prstGeom>
        </p:spPr>
      </p:pic>
      <p:pic>
        <p:nvPicPr>
          <p:cNvPr id="57" name="Picture 56">
            <a:extLst>
              <a:ext uri="{FF2B5EF4-FFF2-40B4-BE49-F238E27FC236}">
                <a16:creationId xmlns:a16="http://schemas.microsoft.com/office/drawing/2014/main" id="{08417832-F083-4E15-8DF5-72B5A9BA67F3}"/>
              </a:ext>
            </a:extLst>
          </p:cNvPr>
          <p:cNvPicPr>
            <a:picLocks noChangeAspect="1"/>
          </p:cNvPicPr>
          <p:nvPr/>
        </p:nvPicPr>
        <p:blipFill>
          <a:blip r:embed="rId5"/>
          <a:stretch>
            <a:fillRect/>
          </a:stretch>
        </p:blipFill>
        <p:spPr>
          <a:xfrm>
            <a:off x="6536903" y="7849632"/>
            <a:ext cx="603556" cy="24386"/>
          </a:xfrm>
          <a:prstGeom prst="rect">
            <a:avLst/>
          </a:prstGeom>
        </p:spPr>
      </p:pic>
      <p:sp>
        <p:nvSpPr>
          <p:cNvPr id="58" name="Text 12">
            <a:extLst>
              <a:ext uri="{FF2B5EF4-FFF2-40B4-BE49-F238E27FC236}">
                <a16:creationId xmlns:a16="http://schemas.microsoft.com/office/drawing/2014/main" id="{C3DB9ABF-83C7-54C3-01A8-1036D8EBE893}"/>
              </a:ext>
            </a:extLst>
          </p:cNvPr>
          <p:cNvSpPr/>
          <p:nvPr/>
        </p:nvSpPr>
        <p:spPr>
          <a:xfrm>
            <a:off x="7298001" y="6515715"/>
            <a:ext cx="6724650" cy="829747"/>
          </a:xfrm>
          <a:prstGeom prst="rect">
            <a:avLst/>
          </a:prstGeom>
          <a:noFill/>
          <a:ln/>
        </p:spPr>
        <p:txBody>
          <a:bodyPr wrap="square" rtlCol="0" anchor="t"/>
          <a:lstStyle/>
          <a:p>
            <a:pPr>
              <a:lnSpc>
                <a:spcPts val="2126"/>
              </a:lnSpc>
            </a:pPr>
            <a:r>
              <a:rPr lang="en-US" sz="1701" dirty="0">
                <a:solidFill>
                  <a:srgbClr val="DCD7E5"/>
                </a:solidFill>
                <a:latin typeface="Montserrat" pitchFamily="34" charset="0"/>
              </a:rPr>
              <a:t> </a:t>
            </a:r>
          </a:p>
        </p:txBody>
      </p:sp>
      <p:sp>
        <p:nvSpPr>
          <p:cNvPr id="59" name="Text 12">
            <a:extLst>
              <a:ext uri="{FF2B5EF4-FFF2-40B4-BE49-F238E27FC236}">
                <a16:creationId xmlns:a16="http://schemas.microsoft.com/office/drawing/2014/main" id="{3D64474C-270A-C833-23A5-C0D1D835F194}"/>
              </a:ext>
            </a:extLst>
          </p:cNvPr>
          <p:cNvSpPr/>
          <p:nvPr/>
        </p:nvSpPr>
        <p:spPr>
          <a:xfrm>
            <a:off x="7295089" y="7097474"/>
            <a:ext cx="6724650" cy="829747"/>
          </a:xfrm>
          <a:prstGeom prst="rect">
            <a:avLst/>
          </a:prstGeom>
          <a:noFill/>
          <a:ln/>
        </p:spPr>
        <p:txBody>
          <a:bodyPr wrap="square" rtlCol="0" anchor="t"/>
          <a:lstStyle/>
          <a:p>
            <a:pPr>
              <a:lnSpc>
                <a:spcPts val="2126"/>
              </a:lnSpc>
            </a:pPr>
            <a:r>
              <a:rPr lang="en-US" sz="1701" dirty="0">
                <a:solidFill>
                  <a:srgbClr val="DCD7E5"/>
                </a:solidFill>
                <a:latin typeface="Montserrat" pitchFamily="34" charset="0"/>
              </a:rPr>
              <a:t> </a:t>
            </a:r>
          </a:p>
        </p:txBody>
      </p:sp>
      <p:sp>
        <p:nvSpPr>
          <p:cNvPr id="60" name="Text 12">
            <a:extLst>
              <a:ext uri="{FF2B5EF4-FFF2-40B4-BE49-F238E27FC236}">
                <a16:creationId xmlns:a16="http://schemas.microsoft.com/office/drawing/2014/main" id="{BD3FD30B-4ABD-32EF-3802-1B4CDF66A29D}"/>
              </a:ext>
            </a:extLst>
          </p:cNvPr>
          <p:cNvSpPr/>
          <p:nvPr/>
        </p:nvSpPr>
        <p:spPr>
          <a:xfrm>
            <a:off x="7299457" y="7690732"/>
            <a:ext cx="6724650" cy="829747"/>
          </a:xfrm>
          <a:prstGeom prst="rect">
            <a:avLst/>
          </a:prstGeom>
          <a:noFill/>
          <a:ln/>
        </p:spPr>
        <p:txBody>
          <a:bodyPr wrap="square" rtlCol="0" anchor="t"/>
          <a:lstStyle/>
          <a:p>
            <a:pPr>
              <a:lnSpc>
                <a:spcPts val="2126"/>
              </a:lnSpc>
            </a:pPr>
            <a:r>
              <a:rPr lang="en-US" sz="1701" dirty="0">
                <a:solidFill>
                  <a:srgbClr val="DCD7E5"/>
                </a:solidFill>
                <a:latin typeface="Montserrat" pitchFamily="34" charset="0"/>
              </a:rPr>
              <a:t>Final Project </a:t>
            </a:r>
          </a:p>
        </p:txBody>
      </p:sp>
      <p:sp>
        <p:nvSpPr>
          <p:cNvPr id="62" name="Text 12">
            <a:extLst>
              <a:ext uri="{FF2B5EF4-FFF2-40B4-BE49-F238E27FC236}">
                <a16:creationId xmlns:a16="http://schemas.microsoft.com/office/drawing/2014/main" id="{61E54DC4-4843-6552-1958-F6753467C65F}"/>
              </a:ext>
            </a:extLst>
          </p:cNvPr>
          <p:cNvSpPr/>
          <p:nvPr/>
        </p:nvSpPr>
        <p:spPr>
          <a:xfrm>
            <a:off x="7290721" y="7119540"/>
            <a:ext cx="6724650" cy="829747"/>
          </a:xfrm>
          <a:prstGeom prst="rect">
            <a:avLst/>
          </a:prstGeom>
          <a:noFill/>
          <a:ln/>
        </p:spPr>
        <p:txBody>
          <a:bodyPr wrap="square" rtlCol="0" anchor="t"/>
          <a:lstStyle/>
          <a:p>
            <a:pPr>
              <a:lnSpc>
                <a:spcPts val="2126"/>
              </a:lnSpc>
            </a:pPr>
            <a:r>
              <a:rPr lang="en-US" sz="1701" dirty="0">
                <a:solidFill>
                  <a:srgbClr val="DCD7E5"/>
                </a:solidFill>
                <a:latin typeface="Montserrat" pitchFamily="34" charset="0"/>
              </a:rPr>
              <a:t>Internship Projects </a:t>
            </a:r>
          </a:p>
        </p:txBody>
      </p:sp>
      <p:sp>
        <p:nvSpPr>
          <p:cNvPr id="63" name="Text 15">
            <a:extLst>
              <a:ext uri="{FF2B5EF4-FFF2-40B4-BE49-F238E27FC236}">
                <a16:creationId xmlns:a16="http://schemas.microsoft.com/office/drawing/2014/main" id="{D125DDD9-A338-1183-05AF-4A6CD125BBF8}"/>
              </a:ext>
            </a:extLst>
          </p:cNvPr>
          <p:cNvSpPr/>
          <p:nvPr/>
        </p:nvSpPr>
        <p:spPr>
          <a:xfrm>
            <a:off x="6295359" y="7729439"/>
            <a:ext cx="119895" cy="26431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rPr>
              <a:t>6</a:t>
            </a:r>
            <a:endParaRPr lang="en-US" sz="2041" dirty="0"/>
          </a:p>
        </p:txBody>
      </p:sp>
      <p:sp>
        <p:nvSpPr>
          <p:cNvPr id="64" name="Text 15">
            <a:extLst>
              <a:ext uri="{FF2B5EF4-FFF2-40B4-BE49-F238E27FC236}">
                <a16:creationId xmlns:a16="http://schemas.microsoft.com/office/drawing/2014/main" id="{7E1FD761-606A-AB44-58BE-0BA46EC1F5EA}"/>
              </a:ext>
            </a:extLst>
          </p:cNvPr>
          <p:cNvSpPr/>
          <p:nvPr/>
        </p:nvSpPr>
        <p:spPr>
          <a:xfrm>
            <a:off x="6262530" y="7137320"/>
            <a:ext cx="119895" cy="26431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rPr>
              <a:t>5</a:t>
            </a:r>
            <a:endParaRPr lang="en-US" sz="2041" dirty="0"/>
          </a:p>
        </p:txBody>
      </p:sp>
      <p:pic>
        <p:nvPicPr>
          <p:cNvPr id="66" name="Picture 65">
            <a:extLst>
              <a:ext uri="{FF2B5EF4-FFF2-40B4-BE49-F238E27FC236}">
                <a16:creationId xmlns:a16="http://schemas.microsoft.com/office/drawing/2014/main" id="{D674D11B-975C-3571-DCDE-016A1DE1B49F}"/>
              </a:ext>
            </a:extLst>
          </p:cNvPr>
          <p:cNvPicPr>
            <a:picLocks noChangeAspect="1"/>
          </p:cNvPicPr>
          <p:nvPr/>
        </p:nvPicPr>
        <p:blipFill>
          <a:blip r:embed="rId6"/>
          <a:stretch>
            <a:fillRect/>
          </a:stretch>
        </p:blipFill>
        <p:spPr>
          <a:xfrm>
            <a:off x="420173" y="2619111"/>
            <a:ext cx="4627173" cy="37017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3539131" y="0"/>
            <a:ext cx="205681" cy="8229600"/>
          </a:xfrm>
          <a:prstGeom prst="rect">
            <a:avLst/>
          </a:prstGeom>
        </p:spPr>
      </p:pic>
      <p:sp>
        <p:nvSpPr>
          <p:cNvPr id="6" name="Text 1"/>
          <p:cNvSpPr/>
          <p:nvPr/>
        </p:nvSpPr>
        <p:spPr>
          <a:xfrm>
            <a:off x="8022637" y="388649"/>
            <a:ext cx="1949648" cy="540068"/>
          </a:xfrm>
          <a:prstGeom prst="rect">
            <a:avLst/>
          </a:prstGeom>
          <a:noFill/>
          <a:ln/>
        </p:spPr>
        <p:txBody>
          <a:bodyPr wrap="none" rtlCol="0" anchor="t"/>
          <a:lstStyle/>
          <a:p>
            <a:pPr marL="0" indent="0" algn="ctr">
              <a:lnSpc>
                <a:spcPts val="4253"/>
              </a:lnSpc>
              <a:buNone/>
            </a:pPr>
            <a:r>
              <a:rPr lang="en-US" sz="3402" dirty="0">
                <a:solidFill>
                  <a:srgbClr val="F2F0F4"/>
                </a:solidFill>
                <a:latin typeface="Montserrat" pitchFamily="34" charset="0"/>
                <a:ea typeface="Montserrat" pitchFamily="34" charset="-122"/>
                <a:cs typeface="Montserrat" pitchFamily="34" charset="-120"/>
              </a:rPr>
              <a:t>Projects</a:t>
            </a:r>
            <a:endParaRPr lang="en-US" sz="3402" dirty="0"/>
          </a:p>
        </p:txBody>
      </p:sp>
      <p:sp>
        <p:nvSpPr>
          <p:cNvPr id="8" name="Text 3"/>
          <p:cNvSpPr/>
          <p:nvPr/>
        </p:nvSpPr>
        <p:spPr>
          <a:xfrm>
            <a:off x="6271617" y="1860828"/>
            <a:ext cx="2160270" cy="269915"/>
          </a:xfrm>
          <a:prstGeom prst="rect">
            <a:avLst/>
          </a:prstGeom>
          <a:noFill/>
          <a:ln/>
        </p:spPr>
        <p:txBody>
          <a:bodyPr wrap="none" rtlCol="0" anchor="t"/>
          <a:lstStyle/>
          <a:p>
            <a:pPr marL="0" indent="0">
              <a:lnSpc>
                <a:spcPts val="2126"/>
              </a:lnSpc>
              <a:buNone/>
            </a:pPr>
            <a:endParaRPr lang="en-US" sz="1701"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3" name="Shape 8"/>
          <p:cNvSpPr/>
          <p:nvPr/>
        </p:nvSpPr>
        <p:spPr>
          <a:xfrm>
            <a:off x="3926520" y="1134098"/>
            <a:ext cx="10399080" cy="553164"/>
          </a:xfrm>
          <a:prstGeom prst="roundRect">
            <a:avLst>
              <a:gd name="adj" fmla="val 5638"/>
            </a:avLst>
          </a:prstGeom>
          <a:solidFill>
            <a:srgbClr val="31136C"/>
          </a:solidFill>
          <a:ln w="7620">
            <a:solidFill>
              <a:srgbClr val="4A2C85"/>
            </a:solidFill>
            <a:prstDash val="solid"/>
          </a:ln>
        </p:spPr>
      </p:sp>
      <p:sp>
        <p:nvSpPr>
          <p:cNvPr id="14" name="Text 9"/>
          <p:cNvSpPr/>
          <p:nvPr/>
        </p:nvSpPr>
        <p:spPr>
          <a:xfrm>
            <a:off x="4019550" y="1237773"/>
            <a:ext cx="2252067"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1.</a:t>
            </a:r>
            <a:r>
              <a:rPr lang="en-US" sz="1701" dirty="0">
                <a:solidFill>
                  <a:srgbClr val="DCD7E5"/>
                </a:solidFill>
                <a:latin typeface="Montserrat" pitchFamily="34" charset="0"/>
              </a:rPr>
              <a:t> ATM automation</a:t>
            </a:r>
            <a:r>
              <a:rPr lang="en-US" sz="1701" dirty="0">
                <a:solidFill>
                  <a:srgbClr val="DCD7E5"/>
                </a:solidFill>
                <a:latin typeface="Montserrat" pitchFamily="34" charset="0"/>
                <a:ea typeface="Montserrat" pitchFamily="34" charset="-122"/>
                <a:cs typeface="Montserrat" pitchFamily="34" charset="-120"/>
              </a:rPr>
              <a:t> </a:t>
            </a:r>
            <a:endParaRPr lang="en-US" sz="1701" dirty="0"/>
          </a:p>
        </p:txBody>
      </p:sp>
      <p:sp>
        <p:nvSpPr>
          <p:cNvPr id="15" name="Text 10"/>
          <p:cNvSpPr/>
          <p:nvPr/>
        </p:nvSpPr>
        <p:spPr>
          <a:xfrm>
            <a:off x="6271617" y="5154692"/>
            <a:ext cx="7573566" cy="553164"/>
          </a:xfrm>
          <a:prstGeom prst="rect">
            <a:avLst/>
          </a:prstGeom>
          <a:noFill/>
          <a:ln/>
        </p:spPr>
        <p:txBody>
          <a:bodyPr wrap="square" rtlCol="0" anchor="t"/>
          <a:lstStyle/>
          <a:p>
            <a:pPr marL="0" indent="0">
              <a:lnSpc>
                <a:spcPts val="2177"/>
              </a:lnSpc>
              <a:buNone/>
            </a:pPr>
            <a:endParaRPr lang="en-US" sz="1361" dirty="0"/>
          </a:p>
        </p:txBody>
      </p:sp>
      <p:sp>
        <p:nvSpPr>
          <p:cNvPr id="17" name="Text 12"/>
          <p:cNvSpPr/>
          <p:nvPr/>
        </p:nvSpPr>
        <p:spPr>
          <a:xfrm>
            <a:off x="6271617" y="6241375"/>
            <a:ext cx="2237423" cy="269915"/>
          </a:xfrm>
          <a:prstGeom prst="rect">
            <a:avLst/>
          </a:prstGeom>
          <a:noFill/>
          <a:ln/>
        </p:spPr>
        <p:txBody>
          <a:bodyPr wrap="none" rtlCol="0" anchor="t"/>
          <a:lstStyle/>
          <a:p>
            <a:pPr marL="0" indent="0">
              <a:lnSpc>
                <a:spcPts val="2126"/>
              </a:lnSpc>
              <a:buNone/>
            </a:pPr>
            <a:endParaRPr lang="en-US" sz="1701" dirty="0"/>
          </a:p>
        </p:txBody>
      </p:sp>
      <p:sp>
        <p:nvSpPr>
          <p:cNvPr id="18" name="Text 13"/>
          <p:cNvSpPr/>
          <p:nvPr/>
        </p:nvSpPr>
        <p:spPr>
          <a:xfrm>
            <a:off x="6271617" y="6614874"/>
            <a:ext cx="7573566" cy="553164"/>
          </a:xfrm>
          <a:prstGeom prst="rect">
            <a:avLst/>
          </a:prstGeom>
          <a:noFill/>
          <a:ln/>
        </p:spPr>
        <p:txBody>
          <a:bodyPr wrap="square" rtlCol="0" anchor="t"/>
          <a:lstStyle/>
          <a:p>
            <a:pPr marL="0" indent="0">
              <a:lnSpc>
                <a:spcPts val="2177"/>
              </a:lnSpc>
              <a:buNone/>
            </a:pPr>
            <a:endParaRPr lang="en-US" sz="1361" dirty="0"/>
          </a:p>
        </p:txBody>
      </p:sp>
      <p:sp>
        <p:nvSpPr>
          <p:cNvPr id="5" name="Shape 8">
            <a:extLst>
              <a:ext uri="{FF2B5EF4-FFF2-40B4-BE49-F238E27FC236}">
                <a16:creationId xmlns:a16="http://schemas.microsoft.com/office/drawing/2014/main" id="{A3F1E278-99E9-D933-8862-E314C820661E}"/>
              </a:ext>
            </a:extLst>
          </p:cNvPr>
          <p:cNvSpPr/>
          <p:nvPr/>
        </p:nvSpPr>
        <p:spPr>
          <a:xfrm>
            <a:off x="3926520" y="1832686"/>
            <a:ext cx="10399080" cy="553164"/>
          </a:xfrm>
          <a:prstGeom prst="roundRect">
            <a:avLst>
              <a:gd name="adj" fmla="val 5638"/>
            </a:avLst>
          </a:prstGeom>
          <a:solidFill>
            <a:srgbClr val="31136C"/>
          </a:solidFill>
          <a:ln w="7620">
            <a:solidFill>
              <a:srgbClr val="4A2C85"/>
            </a:solidFill>
            <a:prstDash val="solid"/>
          </a:ln>
        </p:spPr>
      </p:sp>
      <p:sp>
        <p:nvSpPr>
          <p:cNvPr id="7" name="Shape 8">
            <a:extLst>
              <a:ext uri="{FF2B5EF4-FFF2-40B4-BE49-F238E27FC236}">
                <a16:creationId xmlns:a16="http://schemas.microsoft.com/office/drawing/2014/main" id="{278FEEAF-4521-40F0-6D61-F95F517A2E60}"/>
              </a:ext>
            </a:extLst>
          </p:cNvPr>
          <p:cNvSpPr/>
          <p:nvPr/>
        </p:nvSpPr>
        <p:spPr>
          <a:xfrm>
            <a:off x="3926520" y="2531274"/>
            <a:ext cx="10399080" cy="553164"/>
          </a:xfrm>
          <a:prstGeom prst="roundRect">
            <a:avLst>
              <a:gd name="adj" fmla="val 5638"/>
            </a:avLst>
          </a:prstGeom>
          <a:solidFill>
            <a:srgbClr val="31136C"/>
          </a:solidFill>
          <a:ln w="7620">
            <a:solidFill>
              <a:srgbClr val="4A2C85"/>
            </a:solidFill>
            <a:prstDash val="solid"/>
          </a:ln>
        </p:spPr>
      </p:sp>
      <p:sp>
        <p:nvSpPr>
          <p:cNvPr id="11" name="Shape 8">
            <a:extLst>
              <a:ext uri="{FF2B5EF4-FFF2-40B4-BE49-F238E27FC236}">
                <a16:creationId xmlns:a16="http://schemas.microsoft.com/office/drawing/2014/main" id="{3F34E2BB-5645-0642-042A-1CD111D37223}"/>
              </a:ext>
            </a:extLst>
          </p:cNvPr>
          <p:cNvSpPr/>
          <p:nvPr/>
        </p:nvSpPr>
        <p:spPr>
          <a:xfrm>
            <a:off x="3926520" y="3188022"/>
            <a:ext cx="10399080" cy="553164"/>
          </a:xfrm>
          <a:prstGeom prst="roundRect">
            <a:avLst>
              <a:gd name="adj" fmla="val 5638"/>
            </a:avLst>
          </a:prstGeom>
          <a:solidFill>
            <a:srgbClr val="31136C"/>
          </a:solidFill>
          <a:ln w="7620">
            <a:solidFill>
              <a:srgbClr val="4A2C85"/>
            </a:solidFill>
            <a:prstDash val="solid"/>
          </a:ln>
        </p:spPr>
      </p:sp>
      <p:sp>
        <p:nvSpPr>
          <p:cNvPr id="12" name="Shape 8">
            <a:extLst>
              <a:ext uri="{FF2B5EF4-FFF2-40B4-BE49-F238E27FC236}">
                <a16:creationId xmlns:a16="http://schemas.microsoft.com/office/drawing/2014/main" id="{2D9105A4-8746-592B-DCEA-606EEF44CC82}"/>
              </a:ext>
            </a:extLst>
          </p:cNvPr>
          <p:cNvSpPr/>
          <p:nvPr/>
        </p:nvSpPr>
        <p:spPr>
          <a:xfrm>
            <a:off x="3926520" y="3894012"/>
            <a:ext cx="10399080" cy="553164"/>
          </a:xfrm>
          <a:prstGeom prst="roundRect">
            <a:avLst>
              <a:gd name="adj" fmla="val 5638"/>
            </a:avLst>
          </a:prstGeom>
          <a:solidFill>
            <a:srgbClr val="31136C"/>
          </a:solidFill>
          <a:ln w="7620">
            <a:solidFill>
              <a:srgbClr val="4A2C85"/>
            </a:solidFill>
            <a:prstDash val="solid"/>
          </a:ln>
        </p:spPr>
      </p:sp>
      <p:sp>
        <p:nvSpPr>
          <p:cNvPr id="19" name="Shape 8">
            <a:extLst>
              <a:ext uri="{FF2B5EF4-FFF2-40B4-BE49-F238E27FC236}">
                <a16:creationId xmlns:a16="http://schemas.microsoft.com/office/drawing/2014/main" id="{BDC28A04-3E26-06C7-7876-0371A087B05B}"/>
              </a:ext>
            </a:extLst>
          </p:cNvPr>
          <p:cNvSpPr/>
          <p:nvPr/>
        </p:nvSpPr>
        <p:spPr>
          <a:xfrm>
            <a:off x="3926520" y="4583406"/>
            <a:ext cx="10399080" cy="553164"/>
          </a:xfrm>
          <a:prstGeom prst="roundRect">
            <a:avLst>
              <a:gd name="adj" fmla="val 5638"/>
            </a:avLst>
          </a:prstGeom>
          <a:solidFill>
            <a:srgbClr val="31136C"/>
          </a:solidFill>
          <a:ln w="7620">
            <a:solidFill>
              <a:srgbClr val="4A2C85"/>
            </a:solidFill>
            <a:prstDash val="solid"/>
          </a:ln>
        </p:spPr>
      </p:sp>
      <p:sp>
        <p:nvSpPr>
          <p:cNvPr id="20" name="Shape 8">
            <a:extLst>
              <a:ext uri="{FF2B5EF4-FFF2-40B4-BE49-F238E27FC236}">
                <a16:creationId xmlns:a16="http://schemas.microsoft.com/office/drawing/2014/main" id="{46ED15CD-E245-61EB-DB99-F74F2D674673}"/>
              </a:ext>
            </a:extLst>
          </p:cNvPr>
          <p:cNvSpPr/>
          <p:nvPr/>
        </p:nvSpPr>
        <p:spPr>
          <a:xfrm>
            <a:off x="3926520" y="5261503"/>
            <a:ext cx="10399080" cy="553164"/>
          </a:xfrm>
          <a:prstGeom prst="roundRect">
            <a:avLst>
              <a:gd name="adj" fmla="val 5638"/>
            </a:avLst>
          </a:prstGeom>
          <a:solidFill>
            <a:srgbClr val="31136C"/>
          </a:solidFill>
          <a:ln w="7620">
            <a:solidFill>
              <a:srgbClr val="4A2C85"/>
            </a:solidFill>
            <a:prstDash val="solid"/>
          </a:ln>
        </p:spPr>
      </p:sp>
      <p:sp>
        <p:nvSpPr>
          <p:cNvPr id="23" name="Text 9">
            <a:extLst>
              <a:ext uri="{FF2B5EF4-FFF2-40B4-BE49-F238E27FC236}">
                <a16:creationId xmlns:a16="http://schemas.microsoft.com/office/drawing/2014/main" id="{BAE28741-D65D-D240-E0BD-9B107B003BCE}"/>
              </a:ext>
            </a:extLst>
          </p:cNvPr>
          <p:cNvSpPr/>
          <p:nvPr/>
        </p:nvSpPr>
        <p:spPr>
          <a:xfrm>
            <a:off x="4019550" y="1964412"/>
            <a:ext cx="2252067"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rPr>
              <a:t>2. CLI based chat system </a:t>
            </a:r>
            <a:endParaRPr lang="en-US" sz="1701" dirty="0"/>
          </a:p>
        </p:txBody>
      </p:sp>
      <p:sp>
        <p:nvSpPr>
          <p:cNvPr id="24" name="Text 9">
            <a:extLst>
              <a:ext uri="{FF2B5EF4-FFF2-40B4-BE49-F238E27FC236}">
                <a16:creationId xmlns:a16="http://schemas.microsoft.com/office/drawing/2014/main" id="{2F04463A-DF4E-6CA2-8665-5FB5A0F4B160}"/>
              </a:ext>
            </a:extLst>
          </p:cNvPr>
          <p:cNvSpPr/>
          <p:nvPr/>
        </p:nvSpPr>
        <p:spPr>
          <a:xfrm>
            <a:off x="4020032" y="2621160"/>
            <a:ext cx="2252067"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rPr>
              <a:t>3. Bike price prediction</a:t>
            </a:r>
            <a:endParaRPr lang="en-US" sz="1701" dirty="0"/>
          </a:p>
        </p:txBody>
      </p:sp>
      <p:sp>
        <p:nvSpPr>
          <p:cNvPr id="25" name="Text 9">
            <a:extLst>
              <a:ext uri="{FF2B5EF4-FFF2-40B4-BE49-F238E27FC236}">
                <a16:creationId xmlns:a16="http://schemas.microsoft.com/office/drawing/2014/main" id="{A854E676-5D08-CB7F-99E1-CED34EDC64EB}"/>
              </a:ext>
            </a:extLst>
          </p:cNvPr>
          <p:cNvSpPr/>
          <p:nvPr/>
        </p:nvSpPr>
        <p:spPr>
          <a:xfrm>
            <a:off x="4020032" y="3286898"/>
            <a:ext cx="2252067"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rPr>
              <a:t>4. insurance charges premium prediction</a:t>
            </a:r>
            <a:endParaRPr lang="en-US" sz="1701" dirty="0"/>
          </a:p>
        </p:txBody>
      </p:sp>
      <p:sp>
        <p:nvSpPr>
          <p:cNvPr id="26" name="Text 9">
            <a:extLst>
              <a:ext uri="{FF2B5EF4-FFF2-40B4-BE49-F238E27FC236}">
                <a16:creationId xmlns:a16="http://schemas.microsoft.com/office/drawing/2014/main" id="{CA74973A-3876-4439-0948-52AF7A1B0710}"/>
              </a:ext>
            </a:extLst>
          </p:cNvPr>
          <p:cNvSpPr/>
          <p:nvPr/>
        </p:nvSpPr>
        <p:spPr>
          <a:xfrm>
            <a:off x="4019549" y="4015494"/>
            <a:ext cx="2252067"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rPr>
              <a:t>5. Customer satisfaction prediction </a:t>
            </a:r>
            <a:endParaRPr lang="en-US" sz="1701" dirty="0"/>
          </a:p>
        </p:txBody>
      </p:sp>
      <p:sp>
        <p:nvSpPr>
          <p:cNvPr id="27" name="Text 9">
            <a:extLst>
              <a:ext uri="{FF2B5EF4-FFF2-40B4-BE49-F238E27FC236}">
                <a16:creationId xmlns:a16="http://schemas.microsoft.com/office/drawing/2014/main" id="{3046E091-A8AA-AD00-3E58-4D45624615A0}"/>
              </a:ext>
            </a:extLst>
          </p:cNvPr>
          <p:cNvSpPr/>
          <p:nvPr/>
        </p:nvSpPr>
        <p:spPr>
          <a:xfrm>
            <a:off x="4020032" y="4708041"/>
            <a:ext cx="2252067"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rPr>
              <a:t>6. Email classification prediction ham spam</a:t>
            </a:r>
            <a:endParaRPr lang="en-US" sz="1701" dirty="0"/>
          </a:p>
        </p:txBody>
      </p:sp>
      <p:sp>
        <p:nvSpPr>
          <p:cNvPr id="28" name="Text 9">
            <a:extLst>
              <a:ext uri="{FF2B5EF4-FFF2-40B4-BE49-F238E27FC236}">
                <a16:creationId xmlns:a16="http://schemas.microsoft.com/office/drawing/2014/main" id="{28FEF0BF-F858-3ED1-AC75-D65F70D377AB}"/>
              </a:ext>
            </a:extLst>
          </p:cNvPr>
          <p:cNvSpPr/>
          <p:nvPr/>
        </p:nvSpPr>
        <p:spPr>
          <a:xfrm>
            <a:off x="4019548" y="5359227"/>
            <a:ext cx="2252067"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rPr>
              <a:t>7. Former crop production</a:t>
            </a:r>
            <a:endParaRPr lang="en-US" sz="1701" dirty="0"/>
          </a:p>
        </p:txBody>
      </p:sp>
      <p:pic>
        <p:nvPicPr>
          <p:cNvPr id="37" name="Picture 36">
            <a:extLst>
              <a:ext uri="{FF2B5EF4-FFF2-40B4-BE49-F238E27FC236}">
                <a16:creationId xmlns:a16="http://schemas.microsoft.com/office/drawing/2014/main" id="{B1E6113C-EAA6-3721-54B5-9568D8A7CD5A}"/>
              </a:ext>
            </a:extLst>
          </p:cNvPr>
          <p:cNvPicPr>
            <a:picLocks noChangeAspect="1"/>
          </p:cNvPicPr>
          <p:nvPr/>
        </p:nvPicPr>
        <p:blipFill>
          <a:blip r:embed="rId5"/>
          <a:stretch>
            <a:fillRect/>
          </a:stretch>
        </p:blipFill>
        <p:spPr>
          <a:xfrm>
            <a:off x="170896" y="1976951"/>
            <a:ext cx="3940451" cy="3913916"/>
          </a:xfrm>
          <a:prstGeom prst="rect">
            <a:avLst/>
          </a:prstGeom>
        </p:spPr>
      </p:pic>
      <p:sp>
        <p:nvSpPr>
          <p:cNvPr id="10" name="Shape 8">
            <a:extLst>
              <a:ext uri="{FF2B5EF4-FFF2-40B4-BE49-F238E27FC236}">
                <a16:creationId xmlns:a16="http://schemas.microsoft.com/office/drawing/2014/main" id="{2324A5A9-A18B-B837-141B-B8FE8E6A28CE}"/>
              </a:ext>
            </a:extLst>
          </p:cNvPr>
          <p:cNvSpPr/>
          <p:nvPr/>
        </p:nvSpPr>
        <p:spPr>
          <a:xfrm>
            <a:off x="3914918" y="5951003"/>
            <a:ext cx="10399080" cy="553164"/>
          </a:xfrm>
          <a:prstGeom prst="roundRect">
            <a:avLst>
              <a:gd name="adj" fmla="val 5638"/>
            </a:avLst>
          </a:prstGeom>
          <a:solidFill>
            <a:srgbClr val="31136C"/>
          </a:solidFill>
          <a:ln w="7620">
            <a:solidFill>
              <a:srgbClr val="4A2C85"/>
            </a:solidFill>
            <a:prstDash val="solid"/>
          </a:ln>
        </p:spPr>
      </p:sp>
      <p:sp>
        <p:nvSpPr>
          <p:cNvPr id="16" name="Text 9">
            <a:extLst>
              <a:ext uri="{FF2B5EF4-FFF2-40B4-BE49-F238E27FC236}">
                <a16:creationId xmlns:a16="http://schemas.microsoft.com/office/drawing/2014/main" id="{824BF399-C5D7-301B-2F37-3C37C4691DC8}"/>
              </a:ext>
            </a:extLst>
          </p:cNvPr>
          <p:cNvSpPr/>
          <p:nvPr/>
        </p:nvSpPr>
        <p:spPr>
          <a:xfrm>
            <a:off x="4020032" y="6012349"/>
            <a:ext cx="2252067"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rPr>
              <a:t>8. RealTime Emotion Detection Using CNN, TensorFlow, and OpenCV</a:t>
            </a:r>
          </a:p>
          <a:p>
            <a:pPr marL="0" indent="0">
              <a:lnSpc>
                <a:spcPts val="2126"/>
              </a:lnSpc>
              <a:buNone/>
            </a:pPr>
            <a:endParaRPr lang="en-US" sz="1701" dirty="0"/>
          </a:p>
        </p:txBody>
      </p:sp>
    </p:spTree>
    <p:extLst>
      <p:ext uri="{BB962C8B-B14F-4D97-AF65-F5344CB8AC3E}">
        <p14:creationId xmlns:p14="http://schemas.microsoft.com/office/powerpoint/2010/main" val="2381778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7903387" y="459462"/>
            <a:ext cx="7211020" cy="547092"/>
          </a:xfrm>
          <a:prstGeom prst="rect">
            <a:avLst/>
          </a:prstGeom>
          <a:noFill/>
          <a:ln/>
        </p:spPr>
        <p:txBody>
          <a:bodyPr wrap="none" rtlCol="0" anchor="t"/>
          <a:lstStyle/>
          <a:p>
            <a:pPr>
              <a:lnSpc>
                <a:spcPts val="4308"/>
              </a:lnSpc>
            </a:pPr>
            <a:r>
              <a:rPr lang="en-US" sz="3600" u="sng" dirty="0">
                <a:solidFill>
                  <a:srgbClr val="DCD7E5"/>
                </a:solidFill>
                <a:latin typeface="Montserrat" pitchFamily="34" charset="0"/>
              </a:rPr>
              <a:t> ATM automation</a:t>
            </a:r>
            <a:r>
              <a:rPr lang="en-US" sz="3600" u="sng" dirty="0">
                <a:solidFill>
                  <a:srgbClr val="DCD7E5"/>
                </a:solidFill>
                <a:latin typeface="Montserrat" pitchFamily="34" charset="0"/>
                <a:ea typeface="Montserrat" pitchFamily="34" charset="-122"/>
                <a:cs typeface="Montserrat" pitchFamily="34" charset="-120"/>
              </a:rPr>
              <a:t> </a:t>
            </a:r>
            <a:endParaRPr lang="en-US" sz="3600" u="sng" dirty="0"/>
          </a:p>
          <a:p>
            <a:pPr marL="0" indent="0">
              <a:lnSpc>
                <a:spcPts val="4308"/>
              </a:lnSpc>
              <a:buNone/>
            </a:pPr>
            <a:endParaRPr lang="en-US" sz="3446" dirty="0"/>
          </a:p>
        </p:txBody>
      </p:sp>
      <p:sp>
        <p:nvSpPr>
          <p:cNvPr id="9" name="Text 4"/>
          <p:cNvSpPr/>
          <p:nvPr/>
        </p:nvSpPr>
        <p:spPr>
          <a:xfrm>
            <a:off x="6667976" y="2183011"/>
            <a:ext cx="3199209" cy="273487"/>
          </a:xfrm>
          <a:prstGeom prst="rect">
            <a:avLst/>
          </a:prstGeom>
          <a:noFill/>
          <a:ln/>
        </p:spPr>
        <p:txBody>
          <a:bodyPr wrap="none" rtlCol="0" anchor="t"/>
          <a:lstStyle/>
          <a:p>
            <a:pPr marL="0" indent="0">
              <a:lnSpc>
                <a:spcPts val="2154"/>
              </a:lnSpc>
              <a:buNone/>
            </a:pPr>
            <a:endParaRPr lang="en-US" sz="1723" dirty="0"/>
          </a:p>
        </p:txBody>
      </p:sp>
      <p:sp>
        <p:nvSpPr>
          <p:cNvPr id="10" name="Text 5"/>
          <p:cNvSpPr/>
          <p:nvPr/>
        </p:nvSpPr>
        <p:spPr>
          <a:xfrm>
            <a:off x="6667976" y="2561511"/>
            <a:ext cx="7349728" cy="560070"/>
          </a:xfrm>
          <a:prstGeom prst="rect">
            <a:avLst/>
          </a:prstGeom>
          <a:noFill/>
          <a:ln/>
        </p:spPr>
        <p:txBody>
          <a:bodyPr wrap="square" rtlCol="0" anchor="t"/>
          <a:lstStyle/>
          <a:p>
            <a:pPr marL="0" indent="0">
              <a:lnSpc>
                <a:spcPts val="2206"/>
              </a:lnSpc>
              <a:buNone/>
            </a:pPr>
            <a:endParaRPr lang="en-US" sz="1379" dirty="0"/>
          </a:p>
        </p:txBody>
      </p:sp>
      <p:sp>
        <p:nvSpPr>
          <p:cNvPr id="13" name="Text 8"/>
          <p:cNvSpPr/>
          <p:nvPr/>
        </p:nvSpPr>
        <p:spPr>
          <a:xfrm>
            <a:off x="6667976" y="3493532"/>
            <a:ext cx="2259806" cy="273487"/>
          </a:xfrm>
          <a:prstGeom prst="rect">
            <a:avLst/>
          </a:prstGeom>
          <a:noFill/>
          <a:ln/>
        </p:spPr>
        <p:txBody>
          <a:bodyPr wrap="none" rtlCol="0" anchor="t"/>
          <a:lstStyle/>
          <a:p>
            <a:pPr marL="0" indent="0">
              <a:lnSpc>
                <a:spcPts val="2154"/>
              </a:lnSpc>
              <a:buNone/>
            </a:pPr>
            <a:endParaRPr lang="en-US" sz="1723" dirty="0"/>
          </a:p>
        </p:txBody>
      </p:sp>
      <p:sp>
        <p:nvSpPr>
          <p:cNvPr id="14" name="Text 9"/>
          <p:cNvSpPr/>
          <p:nvPr/>
        </p:nvSpPr>
        <p:spPr>
          <a:xfrm>
            <a:off x="6667976" y="3872032"/>
            <a:ext cx="7349728" cy="560070"/>
          </a:xfrm>
          <a:prstGeom prst="rect">
            <a:avLst/>
          </a:prstGeom>
          <a:noFill/>
          <a:ln/>
        </p:spPr>
        <p:txBody>
          <a:bodyPr wrap="square" rtlCol="0" anchor="t"/>
          <a:lstStyle/>
          <a:p>
            <a:pPr marL="0" indent="0">
              <a:lnSpc>
                <a:spcPts val="2206"/>
              </a:lnSpc>
              <a:buNone/>
            </a:pPr>
            <a:endParaRPr lang="en-US" sz="1379" dirty="0"/>
          </a:p>
        </p:txBody>
      </p:sp>
      <p:sp>
        <p:nvSpPr>
          <p:cNvPr id="16" name="Text 11"/>
          <p:cNvSpPr/>
          <p:nvPr/>
        </p:nvSpPr>
        <p:spPr>
          <a:xfrm>
            <a:off x="6221968" y="4869656"/>
            <a:ext cx="148114" cy="262652"/>
          </a:xfrm>
          <a:prstGeom prst="rect">
            <a:avLst/>
          </a:prstGeom>
          <a:noFill/>
          <a:ln/>
        </p:spPr>
        <p:txBody>
          <a:bodyPr wrap="none" rtlCol="0" anchor="t"/>
          <a:lstStyle/>
          <a:p>
            <a:pPr marL="0" indent="0" algn="ctr">
              <a:lnSpc>
                <a:spcPts val="2068"/>
              </a:lnSpc>
              <a:buNone/>
            </a:pPr>
            <a:endParaRPr lang="en-US" sz="2068" dirty="0"/>
          </a:p>
        </p:txBody>
      </p:sp>
      <p:sp>
        <p:nvSpPr>
          <p:cNvPr id="17" name="Text 12"/>
          <p:cNvSpPr/>
          <p:nvPr/>
        </p:nvSpPr>
        <p:spPr>
          <a:xfrm>
            <a:off x="6667976" y="4804053"/>
            <a:ext cx="2188369" cy="273487"/>
          </a:xfrm>
          <a:prstGeom prst="rect">
            <a:avLst/>
          </a:prstGeom>
          <a:noFill/>
          <a:ln/>
        </p:spPr>
        <p:txBody>
          <a:bodyPr wrap="none" rtlCol="0" anchor="t"/>
          <a:lstStyle/>
          <a:p>
            <a:pPr marL="0" indent="0">
              <a:lnSpc>
                <a:spcPts val="2154"/>
              </a:lnSpc>
              <a:buNone/>
            </a:pPr>
            <a:endParaRPr lang="en-US" sz="1723" dirty="0"/>
          </a:p>
        </p:txBody>
      </p:sp>
      <p:sp>
        <p:nvSpPr>
          <p:cNvPr id="18" name="Text 13"/>
          <p:cNvSpPr/>
          <p:nvPr/>
        </p:nvSpPr>
        <p:spPr>
          <a:xfrm>
            <a:off x="6667976" y="5182553"/>
            <a:ext cx="7349728" cy="560070"/>
          </a:xfrm>
          <a:prstGeom prst="rect">
            <a:avLst/>
          </a:prstGeom>
          <a:noFill/>
          <a:ln/>
        </p:spPr>
        <p:txBody>
          <a:bodyPr wrap="square" rtlCol="0" anchor="t"/>
          <a:lstStyle/>
          <a:p>
            <a:pPr marL="0" indent="0">
              <a:lnSpc>
                <a:spcPts val="2206"/>
              </a:lnSpc>
              <a:buNone/>
            </a:pPr>
            <a:endParaRPr lang="en-US" sz="1379" dirty="0"/>
          </a:p>
        </p:txBody>
      </p:sp>
      <p:sp>
        <p:nvSpPr>
          <p:cNvPr id="20" name="Text 15"/>
          <p:cNvSpPr/>
          <p:nvPr/>
        </p:nvSpPr>
        <p:spPr>
          <a:xfrm>
            <a:off x="6209228" y="6180177"/>
            <a:ext cx="173593" cy="262652"/>
          </a:xfrm>
          <a:prstGeom prst="rect">
            <a:avLst/>
          </a:prstGeom>
          <a:noFill/>
          <a:ln/>
        </p:spPr>
        <p:txBody>
          <a:bodyPr wrap="none" rtlCol="0" anchor="t"/>
          <a:lstStyle/>
          <a:p>
            <a:pPr marL="0" indent="0" algn="ctr">
              <a:lnSpc>
                <a:spcPts val="2068"/>
              </a:lnSpc>
              <a:buNone/>
            </a:pPr>
            <a:endParaRPr lang="en-US" sz="2068" dirty="0"/>
          </a:p>
        </p:txBody>
      </p:sp>
      <p:sp>
        <p:nvSpPr>
          <p:cNvPr id="21" name="Text 16"/>
          <p:cNvSpPr/>
          <p:nvPr/>
        </p:nvSpPr>
        <p:spPr>
          <a:xfrm>
            <a:off x="6667976" y="6114574"/>
            <a:ext cx="2188369" cy="273487"/>
          </a:xfrm>
          <a:prstGeom prst="rect">
            <a:avLst/>
          </a:prstGeom>
          <a:noFill/>
          <a:ln/>
        </p:spPr>
        <p:txBody>
          <a:bodyPr wrap="none" rtlCol="0" anchor="t"/>
          <a:lstStyle/>
          <a:p>
            <a:pPr marL="0" indent="0">
              <a:lnSpc>
                <a:spcPts val="2154"/>
              </a:lnSpc>
              <a:buNone/>
            </a:pPr>
            <a:endParaRPr lang="en-US" sz="1723" dirty="0"/>
          </a:p>
        </p:txBody>
      </p:sp>
      <p:sp>
        <p:nvSpPr>
          <p:cNvPr id="22" name="Text 17"/>
          <p:cNvSpPr/>
          <p:nvPr/>
        </p:nvSpPr>
        <p:spPr>
          <a:xfrm>
            <a:off x="6667976" y="6493073"/>
            <a:ext cx="7349728" cy="560070"/>
          </a:xfrm>
          <a:prstGeom prst="rect">
            <a:avLst/>
          </a:prstGeom>
          <a:noFill/>
          <a:ln/>
        </p:spPr>
        <p:txBody>
          <a:bodyPr wrap="square" rtlCol="0" anchor="t"/>
          <a:lstStyle/>
          <a:p>
            <a:pPr marL="0" indent="0">
              <a:lnSpc>
                <a:spcPts val="2206"/>
              </a:lnSpc>
              <a:buNone/>
            </a:pPr>
            <a:endParaRPr lang="en-US" sz="1379" dirty="0"/>
          </a:p>
        </p:txBody>
      </p:sp>
      <p:pic>
        <p:nvPicPr>
          <p:cNvPr id="24" name="Picture 23">
            <a:extLst>
              <a:ext uri="{FF2B5EF4-FFF2-40B4-BE49-F238E27FC236}">
                <a16:creationId xmlns:a16="http://schemas.microsoft.com/office/drawing/2014/main" id="{08BC2312-BF5C-AF00-E11F-5A7C743A9374}"/>
              </a:ext>
            </a:extLst>
          </p:cNvPr>
          <p:cNvPicPr>
            <a:picLocks noChangeAspect="1"/>
          </p:cNvPicPr>
          <p:nvPr/>
        </p:nvPicPr>
        <p:blipFill>
          <a:blip r:embed="rId5"/>
          <a:stretch>
            <a:fillRect/>
          </a:stretch>
        </p:blipFill>
        <p:spPr>
          <a:xfrm>
            <a:off x="0" y="0"/>
            <a:ext cx="5486400" cy="3323492"/>
          </a:xfrm>
          <a:prstGeom prst="rect">
            <a:avLst/>
          </a:prstGeom>
        </p:spPr>
      </p:pic>
      <p:pic>
        <p:nvPicPr>
          <p:cNvPr id="28" name="Picture 27">
            <a:extLst>
              <a:ext uri="{FF2B5EF4-FFF2-40B4-BE49-F238E27FC236}">
                <a16:creationId xmlns:a16="http://schemas.microsoft.com/office/drawing/2014/main" id="{69F55A3E-6D3B-5417-6127-DE79288C14F4}"/>
              </a:ext>
            </a:extLst>
          </p:cNvPr>
          <p:cNvPicPr>
            <a:picLocks noChangeAspect="1"/>
          </p:cNvPicPr>
          <p:nvPr/>
        </p:nvPicPr>
        <p:blipFill>
          <a:blip r:embed="rId6"/>
          <a:stretch>
            <a:fillRect/>
          </a:stretch>
        </p:blipFill>
        <p:spPr>
          <a:xfrm>
            <a:off x="0" y="3256491"/>
            <a:ext cx="5521010" cy="3131570"/>
          </a:xfrm>
          <a:prstGeom prst="rect">
            <a:avLst/>
          </a:prstGeom>
        </p:spPr>
      </p:pic>
      <p:pic>
        <p:nvPicPr>
          <p:cNvPr id="30" name="Picture 29">
            <a:extLst>
              <a:ext uri="{FF2B5EF4-FFF2-40B4-BE49-F238E27FC236}">
                <a16:creationId xmlns:a16="http://schemas.microsoft.com/office/drawing/2014/main" id="{EE372384-2D2B-2332-863B-466CC09D7164}"/>
              </a:ext>
            </a:extLst>
          </p:cNvPr>
          <p:cNvPicPr>
            <a:picLocks noChangeAspect="1"/>
          </p:cNvPicPr>
          <p:nvPr/>
        </p:nvPicPr>
        <p:blipFill>
          <a:blip r:embed="rId7"/>
          <a:stretch>
            <a:fillRect/>
          </a:stretch>
        </p:blipFill>
        <p:spPr>
          <a:xfrm>
            <a:off x="0" y="6388061"/>
            <a:ext cx="5596532" cy="1902398"/>
          </a:xfrm>
          <a:prstGeom prst="rect">
            <a:avLst/>
          </a:prstGeom>
        </p:spPr>
      </p:pic>
      <p:sp>
        <p:nvSpPr>
          <p:cNvPr id="31" name="TextBox 30">
            <a:extLst>
              <a:ext uri="{FF2B5EF4-FFF2-40B4-BE49-F238E27FC236}">
                <a16:creationId xmlns:a16="http://schemas.microsoft.com/office/drawing/2014/main" id="{2A919A65-B5BC-0CAC-E596-8CA409F012F5}"/>
              </a:ext>
            </a:extLst>
          </p:cNvPr>
          <p:cNvSpPr txBox="1"/>
          <p:nvPr/>
        </p:nvSpPr>
        <p:spPr>
          <a:xfrm>
            <a:off x="6209228" y="1176457"/>
            <a:ext cx="7905357" cy="6555641"/>
          </a:xfrm>
          <a:prstGeom prst="rect">
            <a:avLst/>
          </a:prstGeom>
          <a:noFill/>
        </p:spPr>
        <p:txBody>
          <a:bodyPr wrap="square" rtlCol="0">
            <a:spAutoFit/>
          </a:bodyPr>
          <a:lstStyle/>
          <a:p>
            <a:endParaRPr lang="en-US" sz="2800" dirty="0">
              <a:solidFill>
                <a:schemeClr val="bg1"/>
              </a:solidFill>
            </a:endParaRPr>
          </a:p>
          <a:p>
            <a:r>
              <a:rPr lang="en-US" sz="2800" dirty="0">
                <a:solidFill>
                  <a:schemeClr val="bg1"/>
                </a:solidFill>
              </a:rPr>
              <a:t>This web-based ATM simulation, built with Flask, allows users to check their balance, deposit money, and withdraw funds. Users log in, select a task, and interact with the system to view their balance or manage transactions.</a:t>
            </a:r>
          </a:p>
          <a:p>
            <a:r>
              <a:rPr lang="en-US" sz="2800" dirty="0">
                <a:solidFill>
                  <a:schemeClr val="bg1"/>
                </a:solidFill>
              </a:rPr>
              <a:t> </a:t>
            </a:r>
          </a:p>
          <a:p>
            <a:r>
              <a:rPr lang="en-US" sz="2800" b="1" u="sng" dirty="0">
                <a:solidFill>
                  <a:schemeClr val="bg1"/>
                </a:solidFill>
              </a:rPr>
              <a:t>Key features include:</a:t>
            </a:r>
          </a:p>
          <a:p>
            <a:endParaRPr lang="en-US" sz="2800" dirty="0">
              <a:solidFill>
                <a:schemeClr val="bg1"/>
              </a:solidFill>
            </a:endParaRPr>
          </a:p>
          <a:p>
            <a:r>
              <a:rPr lang="en-US" sz="2800" dirty="0">
                <a:solidFill>
                  <a:schemeClr val="bg1"/>
                </a:solidFill>
              </a:rPr>
              <a:t> </a:t>
            </a:r>
            <a:r>
              <a:rPr lang="en-US" sz="2800" b="1" dirty="0">
                <a:solidFill>
                  <a:schemeClr val="bg1"/>
                </a:solidFill>
              </a:rPr>
              <a:t>Balance Inquiry</a:t>
            </a:r>
            <a:r>
              <a:rPr lang="en-US" sz="2800" dirty="0">
                <a:solidFill>
                  <a:schemeClr val="bg1"/>
                </a:solidFill>
              </a:rPr>
              <a:t>: Check current balance.</a:t>
            </a:r>
          </a:p>
          <a:p>
            <a:r>
              <a:rPr lang="en-US" sz="2800" dirty="0">
                <a:solidFill>
                  <a:schemeClr val="bg1"/>
                </a:solidFill>
              </a:rPr>
              <a:t> </a:t>
            </a:r>
            <a:r>
              <a:rPr lang="en-US" sz="2800" b="1" dirty="0">
                <a:solidFill>
                  <a:schemeClr val="bg1"/>
                </a:solidFill>
              </a:rPr>
              <a:t>Deposit</a:t>
            </a:r>
            <a:r>
              <a:rPr lang="en-US" sz="2800" dirty="0">
                <a:solidFill>
                  <a:schemeClr val="bg1"/>
                </a:solidFill>
              </a:rPr>
              <a:t>: Add funds with a minimum deposit limit.</a:t>
            </a:r>
          </a:p>
          <a:p>
            <a:r>
              <a:rPr lang="en-US" sz="2800" dirty="0">
                <a:solidFill>
                  <a:schemeClr val="bg1"/>
                </a:solidFill>
              </a:rPr>
              <a:t> </a:t>
            </a:r>
            <a:r>
              <a:rPr lang="en-US" sz="2800" b="1" dirty="0">
                <a:solidFill>
                  <a:schemeClr val="bg1"/>
                </a:solidFill>
              </a:rPr>
              <a:t>Withdraw</a:t>
            </a:r>
            <a:r>
              <a:rPr lang="en-US" sz="2800" dirty="0">
                <a:solidFill>
                  <a:schemeClr val="bg1"/>
                </a:solidFill>
              </a:rPr>
              <a:t>: Withdraw funds with balance checks.</a:t>
            </a:r>
          </a:p>
          <a:p>
            <a:endParaRPr lang="en-US" sz="2800" dirty="0">
              <a:solidFill>
                <a:schemeClr val="bg1"/>
              </a:solidFill>
            </a:endParaRPr>
          </a:p>
          <a:p>
            <a:r>
              <a:rPr lang="en-US" sz="2800" dirty="0">
                <a:solidFill>
                  <a:schemeClr val="bg1"/>
                </a:solidFill>
              </a:rPr>
              <a:t>This project demonstrates basic web application development and form handling with </a:t>
            </a:r>
            <a:r>
              <a:rPr lang="en-US" sz="2800" b="1" dirty="0">
                <a:solidFill>
                  <a:schemeClr val="bg1"/>
                </a:solidFill>
              </a:rPr>
              <a:t>Flask</a:t>
            </a:r>
            <a:r>
              <a:rPr lang="en-US" sz="2800" dirty="0">
                <a:solidFill>
                  <a:schemeClr val="bg1"/>
                </a:solidFill>
              </a:rPr>
              <a:t>.</a:t>
            </a:r>
            <a:endParaRPr lang="en-IN" sz="2800" dirty="0">
              <a:solidFill>
                <a:schemeClr val="bg1"/>
              </a:solidFill>
            </a:endParaRPr>
          </a:p>
        </p:txBody>
      </p:sp>
    </p:spTree>
    <p:extLst>
      <p:ext uri="{BB962C8B-B14F-4D97-AF65-F5344CB8AC3E}">
        <p14:creationId xmlns:p14="http://schemas.microsoft.com/office/powerpoint/2010/main" val="1781386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723"/>
            <a:ext cx="14630400" cy="8229600"/>
          </a:xfrm>
          <a:prstGeom prst="rect">
            <a:avLst/>
          </a:prstGeom>
          <a:solidFill>
            <a:srgbClr val="0D0A2C">
              <a:alpha val="75000"/>
            </a:srgbClr>
          </a:solidFill>
          <a:ln/>
        </p:spPr>
      </p:sp>
      <p:sp>
        <p:nvSpPr>
          <p:cNvPr id="8" name="Text 3"/>
          <p:cNvSpPr/>
          <p:nvPr/>
        </p:nvSpPr>
        <p:spPr>
          <a:xfrm>
            <a:off x="6271617" y="1860828"/>
            <a:ext cx="2160270" cy="269915"/>
          </a:xfrm>
          <a:prstGeom prst="rect">
            <a:avLst/>
          </a:prstGeom>
          <a:noFill/>
          <a:ln/>
        </p:spPr>
        <p:txBody>
          <a:bodyPr wrap="none" rtlCol="0" anchor="t"/>
          <a:lstStyle/>
          <a:p>
            <a:pPr marL="0" indent="0">
              <a:lnSpc>
                <a:spcPts val="2126"/>
              </a:lnSpc>
              <a:buNone/>
            </a:pPr>
            <a:endParaRPr lang="en-US" sz="1701"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4" name="Text 9"/>
          <p:cNvSpPr/>
          <p:nvPr/>
        </p:nvSpPr>
        <p:spPr>
          <a:xfrm>
            <a:off x="6271617" y="4781193"/>
            <a:ext cx="2252067" cy="269915"/>
          </a:xfrm>
          <a:prstGeom prst="rect">
            <a:avLst/>
          </a:prstGeom>
          <a:noFill/>
          <a:ln/>
        </p:spPr>
        <p:txBody>
          <a:bodyPr wrap="none" rtlCol="0" anchor="t"/>
          <a:lstStyle/>
          <a:p>
            <a:pPr marL="0" indent="0">
              <a:lnSpc>
                <a:spcPts val="2126"/>
              </a:lnSpc>
              <a:buNone/>
            </a:pPr>
            <a:endParaRPr lang="en-US" sz="1701" dirty="0"/>
          </a:p>
        </p:txBody>
      </p:sp>
      <p:sp>
        <p:nvSpPr>
          <p:cNvPr id="15" name="Text 10"/>
          <p:cNvSpPr/>
          <p:nvPr/>
        </p:nvSpPr>
        <p:spPr>
          <a:xfrm>
            <a:off x="6271617" y="5154692"/>
            <a:ext cx="7573566" cy="553164"/>
          </a:xfrm>
          <a:prstGeom prst="rect">
            <a:avLst/>
          </a:prstGeom>
          <a:noFill/>
          <a:ln/>
        </p:spPr>
        <p:txBody>
          <a:bodyPr wrap="square" rtlCol="0" anchor="t"/>
          <a:lstStyle/>
          <a:p>
            <a:pPr marL="0" indent="0">
              <a:lnSpc>
                <a:spcPts val="2177"/>
              </a:lnSpc>
              <a:buNone/>
            </a:pPr>
            <a:endParaRPr lang="en-US" sz="1361" dirty="0"/>
          </a:p>
        </p:txBody>
      </p:sp>
      <p:sp>
        <p:nvSpPr>
          <p:cNvPr id="17" name="Text 12"/>
          <p:cNvSpPr/>
          <p:nvPr/>
        </p:nvSpPr>
        <p:spPr>
          <a:xfrm>
            <a:off x="6286261" y="6066559"/>
            <a:ext cx="2237423" cy="269915"/>
          </a:xfrm>
          <a:prstGeom prst="rect">
            <a:avLst/>
          </a:prstGeom>
          <a:noFill/>
          <a:ln/>
        </p:spPr>
        <p:txBody>
          <a:bodyPr wrap="none" rtlCol="0" anchor="t"/>
          <a:lstStyle/>
          <a:p>
            <a:pPr marL="0" indent="0">
              <a:lnSpc>
                <a:spcPts val="2126"/>
              </a:lnSpc>
              <a:buNone/>
            </a:pPr>
            <a:endParaRPr lang="en-US" sz="1701" dirty="0"/>
          </a:p>
        </p:txBody>
      </p:sp>
      <p:sp>
        <p:nvSpPr>
          <p:cNvPr id="18" name="Text 13"/>
          <p:cNvSpPr/>
          <p:nvPr/>
        </p:nvSpPr>
        <p:spPr>
          <a:xfrm>
            <a:off x="6271617" y="6614874"/>
            <a:ext cx="7573566" cy="553164"/>
          </a:xfrm>
          <a:prstGeom prst="rect">
            <a:avLst/>
          </a:prstGeom>
          <a:noFill/>
          <a:ln/>
        </p:spPr>
        <p:txBody>
          <a:bodyPr wrap="square" rtlCol="0" anchor="t"/>
          <a:lstStyle/>
          <a:p>
            <a:pPr marL="0" indent="0">
              <a:lnSpc>
                <a:spcPts val="2177"/>
              </a:lnSpc>
              <a:buNone/>
            </a:pPr>
            <a:endParaRPr lang="en-US" sz="1361" dirty="0"/>
          </a:p>
        </p:txBody>
      </p:sp>
      <p:sp>
        <p:nvSpPr>
          <p:cNvPr id="10" name="TextBox 9">
            <a:extLst>
              <a:ext uri="{FF2B5EF4-FFF2-40B4-BE49-F238E27FC236}">
                <a16:creationId xmlns:a16="http://schemas.microsoft.com/office/drawing/2014/main" id="{57A46090-562C-3FC5-357F-0C781D34EDB4}"/>
              </a:ext>
            </a:extLst>
          </p:cNvPr>
          <p:cNvSpPr txBox="1"/>
          <p:nvPr/>
        </p:nvSpPr>
        <p:spPr>
          <a:xfrm>
            <a:off x="345831" y="52779"/>
            <a:ext cx="13938738" cy="1446550"/>
          </a:xfrm>
          <a:prstGeom prst="rect">
            <a:avLst/>
          </a:prstGeom>
          <a:noFill/>
        </p:spPr>
        <p:txBody>
          <a:bodyPr wrap="square" rtlCol="0">
            <a:spAutoFit/>
          </a:bodyPr>
          <a:lstStyle/>
          <a:p>
            <a:pPr algn="ctr"/>
            <a:r>
              <a:rPr lang="en-US" sz="4400" u="sng" dirty="0" err="1">
                <a:solidFill>
                  <a:schemeClr val="bg1"/>
                </a:solidFill>
              </a:rPr>
              <a:t>CLIBased</a:t>
            </a:r>
            <a:r>
              <a:rPr lang="en-US" sz="4400" u="sng" dirty="0">
                <a:solidFill>
                  <a:schemeClr val="bg1"/>
                </a:solidFill>
              </a:rPr>
              <a:t> Chat System Using Python Socket Module</a:t>
            </a:r>
          </a:p>
          <a:p>
            <a:pPr algn="ctr"/>
            <a:endParaRPr lang="en-US" sz="4400" dirty="0">
              <a:solidFill>
                <a:schemeClr val="bg1"/>
              </a:solidFill>
            </a:endParaRPr>
          </a:p>
        </p:txBody>
      </p:sp>
      <p:pic>
        <p:nvPicPr>
          <p:cNvPr id="12" name="Picture 11">
            <a:extLst>
              <a:ext uri="{FF2B5EF4-FFF2-40B4-BE49-F238E27FC236}">
                <a16:creationId xmlns:a16="http://schemas.microsoft.com/office/drawing/2014/main" id="{5AC1DD86-D74E-430A-EB24-A37EE9DFCFCC}"/>
              </a:ext>
            </a:extLst>
          </p:cNvPr>
          <p:cNvPicPr>
            <a:picLocks noChangeAspect="1"/>
          </p:cNvPicPr>
          <p:nvPr/>
        </p:nvPicPr>
        <p:blipFill>
          <a:blip r:embed="rId4"/>
          <a:stretch>
            <a:fillRect/>
          </a:stretch>
        </p:blipFill>
        <p:spPr>
          <a:xfrm>
            <a:off x="10175860" y="692272"/>
            <a:ext cx="5313481" cy="5277700"/>
          </a:xfrm>
          <a:prstGeom prst="rect">
            <a:avLst/>
          </a:prstGeom>
        </p:spPr>
      </p:pic>
      <p:sp>
        <p:nvSpPr>
          <p:cNvPr id="13" name="TextBox 12">
            <a:extLst>
              <a:ext uri="{FF2B5EF4-FFF2-40B4-BE49-F238E27FC236}">
                <a16:creationId xmlns:a16="http://schemas.microsoft.com/office/drawing/2014/main" id="{5F3C8871-5358-D3E9-1277-0E3F0A75AAD0}"/>
              </a:ext>
            </a:extLst>
          </p:cNvPr>
          <p:cNvSpPr txBox="1"/>
          <p:nvPr/>
        </p:nvSpPr>
        <p:spPr>
          <a:xfrm>
            <a:off x="480646" y="1044261"/>
            <a:ext cx="13669107" cy="6370975"/>
          </a:xfrm>
          <a:prstGeom prst="rect">
            <a:avLst/>
          </a:prstGeom>
          <a:noFill/>
        </p:spPr>
        <p:txBody>
          <a:bodyPr wrap="square" rtlCol="0">
            <a:spAutoFit/>
          </a:bodyPr>
          <a:lstStyle/>
          <a:p>
            <a:endParaRPr lang="en-US" sz="2400" dirty="0">
              <a:solidFill>
                <a:schemeClr val="bg1"/>
              </a:solidFill>
            </a:endParaRPr>
          </a:p>
          <a:p>
            <a:r>
              <a:rPr lang="en-US" sz="2400" b="1" u="sng" dirty="0">
                <a:solidFill>
                  <a:schemeClr val="bg1"/>
                </a:solidFill>
              </a:rPr>
              <a:t>Objective</a:t>
            </a:r>
            <a:r>
              <a:rPr lang="en-US" sz="2400" dirty="0">
                <a:solidFill>
                  <a:schemeClr val="bg1"/>
                </a:solidFill>
              </a:rPr>
              <a:t>: Create a </a:t>
            </a:r>
            <a:r>
              <a:rPr lang="en-US" sz="2400" dirty="0" err="1">
                <a:solidFill>
                  <a:schemeClr val="bg1"/>
                </a:solidFill>
              </a:rPr>
              <a:t>commandline</a:t>
            </a:r>
            <a:r>
              <a:rPr lang="en-US" sz="2400" dirty="0">
                <a:solidFill>
                  <a:schemeClr val="bg1"/>
                </a:solidFill>
              </a:rPr>
              <a:t> interface (CLI) chat system using Python's socket module to enable realtime communication between a server and clients over a network.</a:t>
            </a:r>
          </a:p>
          <a:p>
            <a:endParaRPr lang="en-US" sz="2400" dirty="0">
              <a:solidFill>
                <a:schemeClr val="bg1"/>
              </a:solidFill>
            </a:endParaRPr>
          </a:p>
          <a:p>
            <a:r>
              <a:rPr lang="en-US" sz="2400" b="1" u="sng" dirty="0">
                <a:solidFill>
                  <a:schemeClr val="bg1"/>
                </a:solidFill>
              </a:rPr>
              <a:t>Components</a:t>
            </a:r>
            <a:r>
              <a:rPr lang="en-US" sz="2400" dirty="0">
                <a:solidFill>
                  <a:schemeClr val="bg1"/>
                </a:solidFill>
              </a:rPr>
              <a:t>:</a:t>
            </a:r>
          </a:p>
          <a:p>
            <a:endParaRPr lang="en-US" sz="2400" dirty="0">
              <a:solidFill>
                <a:schemeClr val="bg1"/>
              </a:solidFill>
            </a:endParaRPr>
          </a:p>
          <a:p>
            <a:r>
              <a:rPr lang="en-US" sz="2400" b="1" u="sng" dirty="0">
                <a:solidFill>
                  <a:schemeClr val="bg1"/>
                </a:solidFill>
              </a:rPr>
              <a:t>Server (Receiver):</a:t>
            </a:r>
          </a:p>
          <a:p>
            <a:r>
              <a:rPr lang="en-US" sz="2400" dirty="0">
                <a:solidFill>
                  <a:schemeClr val="bg1"/>
                </a:solidFill>
              </a:rPr>
              <a:t> Setup: Establishes a UDP socket bound to a specific IP address and port.</a:t>
            </a:r>
          </a:p>
          <a:p>
            <a:r>
              <a:rPr lang="en-US" sz="2400" dirty="0">
                <a:solidFill>
                  <a:schemeClr val="bg1"/>
                </a:solidFill>
              </a:rPr>
              <a:t> Functionality: Listens continuously for incoming messages from clients and displays each message with the sender's address.</a:t>
            </a:r>
          </a:p>
          <a:p>
            <a:r>
              <a:rPr lang="en-US" sz="2400" dirty="0">
                <a:solidFill>
                  <a:schemeClr val="bg1"/>
                </a:solidFill>
              </a:rPr>
              <a:t> Data Handling: Receives and prints messages in realtime, supporting a buffer size of 100 characters.</a:t>
            </a:r>
          </a:p>
          <a:p>
            <a:endParaRPr lang="en-US" sz="2400" dirty="0">
              <a:solidFill>
                <a:schemeClr val="bg1"/>
              </a:solidFill>
            </a:endParaRPr>
          </a:p>
          <a:p>
            <a:r>
              <a:rPr lang="en-US" sz="2400" b="1" u="sng" dirty="0">
                <a:solidFill>
                  <a:schemeClr val="bg1"/>
                </a:solidFill>
              </a:rPr>
              <a:t>Client (Sender):</a:t>
            </a:r>
          </a:p>
          <a:p>
            <a:r>
              <a:rPr lang="en-US" sz="2400" dirty="0">
                <a:solidFill>
                  <a:schemeClr val="bg1"/>
                </a:solidFill>
              </a:rPr>
              <a:t> Setup: Creates a UDP socket and connects to the server using its IP address and port.</a:t>
            </a:r>
          </a:p>
          <a:p>
            <a:r>
              <a:rPr lang="en-US" sz="2400" dirty="0">
                <a:solidFill>
                  <a:schemeClr val="bg1"/>
                </a:solidFill>
              </a:rPr>
              <a:t> Functionality: Allows users to input and send messages to the server, encoding messages in ASCII before transmission.</a:t>
            </a:r>
          </a:p>
          <a:p>
            <a:r>
              <a:rPr lang="en-US" sz="2400" dirty="0">
                <a:solidFill>
                  <a:schemeClr val="bg1"/>
                </a:solidFill>
              </a:rPr>
              <a:t> Termination: Prompts users to continue sending messages or exit the application ('Y' or 'y' to quit).</a:t>
            </a:r>
            <a:endParaRPr lang="en-IN" sz="2400" dirty="0">
              <a:solidFill>
                <a:schemeClr val="bg1"/>
              </a:solidFill>
            </a:endParaRPr>
          </a:p>
        </p:txBody>
      </p:sp>
    </p:spTree>
    <p:extLst>
      <p:ext uri="{BB962C8B-B14F-4D97-AF65-F5344CB8AC3E}">
        <p14:creationId xmlns:p14="http://schemas.microsoft.com/office/powerpoint/2010/main" val="1813911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723"/>
            <a:ext cx="14630400" cy="8229600"/>
          </a:xfrm>
          <a:prstGeom prst="rect">
            <a:avLst/>
          </a:prstGeom>
          <a:solidFill>
            <a:srgbClr val="0D0A2C">
              <a:alpha val="75000"/>
            </a:srgbClr>
          </a:solidFill>
          <a:ln/>
        </p:spPr>
      </p:sp>
      <p:sp>
        <p:nvSpPr>
          <p:cNvPr id="8" name="Text 3"/>
          <p:cNvSpPr/>
          <p:nvPr/>
        </p:nvSpPr>
        <p:spPr>
          <a:xfrm>
            <a:off x="6271617" y="1860828"/>
            <a:ext cx="2160270" cy="269915"/>
          </a:xfrm>
          <a:prstGeom prst="rect">
            <a:avLst/>
          </a:prstGeom>
          <a:noFill/>
          <a:ln/>
        </p:spPr>
        <p:txBody>
          <a:bodyPr wrap="none" rtlCol="0" anchor="t"/>
          <a:lstStyle/>
          <a:p>
            <a:pPr marL="0" indent="0">
              <a:lnSpc>
                <a:spcPts val="2126"/>
              </a:lnSpc>
              <a:buNone/>
            </a:pPr>
            <a:endParaRPr lang="en-US" sz="1701"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4" name="Text 9"/>
          <p:cNvSpPr/>
          <p:nvPr/>
        </p:nvSpPr>
        <p:spPr>
          <a:xfrm>
            <a:off x="6271617" y="4781193"/>
            <a:ext cx="2252067" cy="269915"/>
          </a:xfrm>
          <a:prstGeom prst="rect">
            <a:avLst/>
          </a:prstGeom>
          <a:noFill/>
          <a:ln/>
        </p:spPr>
        <p:txBody>
          <a:bodyPr wrap="none" rtlCol="0" anchor="t"/>
          <a:lstStyle/>
          <a:p>
            <a:pPr marL="0" indent="0">
              <a:lnSpc>
                <a:spcPts val="2126"/>
              </a:lnSpc>
              <a:buNone/>
            </a:pPr>
            <a:endParaRPr lang="en-US" sz="1701" dirty="0"/>
          </a:p>
        </p:txBody>
      </p:sp>
      <p:sp>
        <p:nvSpPr>
          <p:cNvPr id="15" name="Text 10"/>
          <p:cNvSpPr/>
          <p:nvPr/>
        </p:nvSpPr>
        <p:spPr>
          <a:xfrm>
            <a:off x="6271617" y="5154692"/>
            <a:ext cx="7573566" cy="553164"/>
          </a:xfrm>
          <a:prstGeom prst="rect">
            <a:avLst/>
          </a:prstGeom>
          <a:noFill/>
          <a:ln/>
        </p:spPr>
        <p:txBody>
          <a:bodyPr wrap="square" rtlCol="0" anchor="t"/>
          <a:lstStyle/>
          <a:p>
            <a:pPr marL="0" indent="0">
              <a:lnSpc>
                <a:spcPts val="2177"/>
              </a:lnSpc>
              <a:buNone/>
            </a:pPr>
            <a:endParaRPr lang="en-US" sz="1361" dirty="0"/>
          </a:p>
        </p:txBody>
      </p:sp>
      <p:sp>
        <p:nvSpPr>
          <p:cNvPr id="17" name="Text 12"/>
          <p:cNvSpPr/>
          <p:nvPr/>
        </p:nvSpPr>
        <p:spPr>
          <a:xfrm>
            <a:off x="6286261" y="6066559"/>
            <a:ext cx="2237423" cy="269915"/>
          </a:xfrm>
          <a:prstGeom prst="rect">
            <a:avLst/>
          </a:prstGeom>
          <a:noFill/>
          <a:ln/>
        </p:spPr>
        <p:txBody>
          <a:bodyPr wrap="none" rtlCol="0" anchor="t"/>
          <a:lstStyle/>
          <a:p>
            <a:pPr marL="0" indent="0">
              <a:lnSpc>
                <a:spcPts val="2126"/>
              </a:lnSpc>
              <a:buNone/>
            </a:pPr>
            <a:endParaRPr lang="en-US" sz="1701" dirty="0"/>
          </a:p>
        </p:txBody>
      </p:sp>
      <p:sp>
        <p:nvSpPr>
          <p:cNvPr id="18" name="Text 13"/>
          <p:cNvSpPr/>
          <p:nvPr/>
        </p:nvSpPr>
        <p:spPr>
          <a:xfrm>
            <a:off x="6271617" y="6614874"/>
            <a:ext cx="7573566" cy="553164"/>
          </a:xfrm>
          <a:prstGeom prst="rect">
            <a:avLst/>
          </a:prstGeom>
          <a:noFill/>
          <a:ln/>
        </p:spPr>
        <p:txBody>
          <a:bodyPr wrap="square" rtlCol="0" anchor="t"/>
          <a:lstStyle/>
          <a:p>
            <a:pPr marL="0" indent="0">
              <a:lnSpc>
                <a:spcPts val="2177"/>
              </a:lnSpc>
              <a:buNone/>
            </a:pPr>
            <a:endParaRPr lang="en-US" sz="1361" dirty="0"/>
          </a:p>
        </p:txBody>
      </p:sp>
      <p:sp>
        <p:nvSpPr>
          <p:cNvPr id="10" name="TextBox 9">
            <a:extLst>
              <a:ext uri="{FF2B5EF4-FFF2-40B4-BE49-F238E27FC236}">
                <a16:creationId xmlns:a16="http://schemas.microsoft.com/office/drawing/2014/main" id="{57A46090-562C-3FC5-357F-0C781D34EDB4}"/>
              </a:ext>
            </a:extLst>
          </p:cNvPr>
          <p:cNvSpPr txBox="1"/>
          <p:nvPr/>
        </p:nvSpPr>
        <p:spPr>
          <a:xfrm>
            <a:off x="345831" y="52779"/>
            <a:ext cx="13938738" cy="1446550"/>
          </a:xfrm>
          <a:prstGeom prst="rect">
            <a:avLst/>
          </a:prstGeom>
          <a:noFill/>
        </p:spPr>
        <p:txBody>
          <a:bodyPr wrap="square" rtlCol="0">
            <a:spAutoFit/>
          </a:bodyPr>
          <a:lstStyle/>
          <a:p>
            <a:pPr algn="ctr"/>
            <a:r>
              <a:rPr lang="en-US" sz="4400" u="sng" dirty="0">
                <a:solidFill>
                  <a:schemeClr val="bg1"/>
                </a:solidFill>
              </a:rPr>
              <a:t>Bike Price Prediction</a:t>
            </a:r>
          </a:p>
          <a:p>
            <a:pPr algn="ctr"/>
            <a:endParaRPr lang="en-US" sz="4400" dirty="0">
              <a:solidFill>
                <a:schemeClr val="bg1"/>
              </a:solidFill>
            </a:endParaRPr>
          </a:p>
        </p:txBody>
      </p:sp>
      <p:pic>
        <p:nvPicPr>
          <p:cNvPr id="12" name="Picture 11">
            <a:extLst>
              <a:ext uri="{FF2B5EF4-FFF2-40B4-BE49-F238E27FC236}">
                <a16:creationId xmlns:a16="http://schemas.microsoft.com/office/drawing/2014/main" id="{5AC1DD86-D74E-430A-EB24-A37EE9DFCFCC}"/>
              </a:ext>
            </a:extLst>
          </p:cNvPr>
          <p:cNvPicPr>
            <a:picLocks noChangeAspect="1"/>
          </p:cNvPicPr>
          <p:nvPr/>
        </p:nvPicPr>
        <p:blipFill>
          <a:blip r:embed="rId4"/>
          <a:stretch>
            <a:fillRect/>
          </a:stretch>
        </p:blipFill>
        <p:spPr>
          <a:xfrm>
            <a:off x="10175860" y="692272"/>
            <a:ext cx="5313481" cy="5277700"/>
          </a:xfrm>
          <a:prstGeom prst="rect">
            <a:avLst/>
          </a:prstGeom>
        </p:spPr>
      </p:pic>
      <p:sp>
        <p:nvSpPr>
          <p:cNvPr id="13" name="TextBox 12">
            <a:extLst>
              <a:ext uri="{FF2B5EF4-FFF2-40B4-BE49-F238E27FC236}">
                <a16:creationId xmlns:a16="http://schemas.microsoft.com/office/drawing/2014/main" id="{5F3C8871-5358-D3E9-1277-0E3F0A75AAD0}"/>
              </a:ext>
            </a:extLst>
          </p:cNvPr>
          <p:cNvSpPr txBox="1"/>
          <p:nvPr/>
        </p:nvSpPr>
        <p:spPr>
          <a:xfrm>
            <a:off x="5744309" y="950179"/>
            <a:ext cx="8713176" cy="6740307"/>
          </a:xfrm>
          <a:prstGeom prst="rect">
            <a:avLst/>
          </a:prstGeom>
          <a:noFill/>
        </p:spPr>
        <p:txBody>
          <a:bodyPr wrap="square" rtlCol="0">
            <a:spAutoFit/>
          </a:bodyPr>
          <a:lstStyle/>
          <a:p>
            <a:endParaRPr lang="en-US" sz="2400" dirty="0">
              <a:solidFill>
                <a:schemeClr val="bg1"/>
              </a:solidFill>
            </a:endParaRPr>
          </a:p>
          <a:p>
            <a:r>
              <a:rPr lang="en-US" sz="2400" b="1" u="sng" dirty="0">
                <a:solidFill>
                  <a:schemeClr val="bg1"/>
                </a:solidFill>
              </a:rPr>
              <a:t>Objective</a:t>
            </a:r>
            <a:r>
              <a:rPr lang="en-US" sz="2400" dirty="0">
                <a:solidFill>
                  <a:schemeClr val="bg1"/>
                </a:solidFill>
              </a:rPr>
              <a:t>: Develop a web application to predict bike prices based on various features using machine learning and data analysis techniques.</a:t>
            </a:r>
          </a:p>
          <a:p>
            <a:endParaRPr lang="en-US" sz="2400" dirty="0">
              <a:solidFill>
                <a:schemeClr val="bg1"/>
              </a:solidFill>
            </a:endParaRPr>
          </a:p>
          <a:p>
            <a:r>
              <a:rPr lang="en-US" sz="2400" b="1" u="sng" dirty="0">
                <a:solidFill>
                  <a:schemeClr val="bg1"/>
                </a:solidFill>
              </a:rPr>
              <a:t>Key Features:</a:t>
            </a:r>
          </a:p>
          <a:p>
            <a:r>
              <a:rPr lang="en-US" sz="2400" dirty="0">
                <a:solidFill>
                  <a:schemeClr val="bg1"/>
                </a:solidFill>
              </a:rPr>
              <a:t> </a:t>
            </a:r>
            <a:r>
              <a:rPr lang="en-US" sz="2400" b="1" dirty="0">
                <a:solidFill>
                  <a:schemeClr val="bg1"/>
                </a:solidFill>
              </a:rPr>
              <a:t>Data Analysis</a:t>
            </a:r>
            <a:r>
              <a:rPr lang="en-US" sz="2400" dirty="0">
                <a:solidFill>
                  <a:schemeClr val="bg1"/>
                </a:solidFill>
              </a:rPr>
              <a:t>: Utilized Python libraries such as NumPy and Pandas for data manipulation and analysis.</a:t>
            </a:r>
          </a:p>
          <a:p>
            <a:r>
              <a:rPr lang="en-US" sz="2400" dirty="0">
                <a:solidFill>
                  <a:schemeClr val="bg1"/>
                </a:solidFill>
              </a:rPr>
              <a:t> </a:t>
            </a:r>
            <a:r>
              <a:rPr lang="en-US" sz="2400" b="1" dirty="0">
                <a:solidFill>
                  <a:schemeClr val="bg1"/>
                </a:solidFill>
              </a:rPr>
              <a:t>Visualization</a:t>
            </a:r>
            <a:r>
              <a:rPr lang="en-US" sz="2400" dirty="0">
                <a:solidFill>
                  <a:schemeClr val="bg1"/>
                </a:solidFill>
              </a:rPr>
              <a:t>: Used Matplotlib to visualize data trends and relationships.</a:t>
            </a:r>
          </a:p>
          <a:p>
            <a:r>
              <a:rPr lang="en-US" sz="2400" dirty="0">
                <a:solidFill>
                  <a:schemeClr val="bg1"/>
                </a:solidFill>
              </a:rPr>
              <a:t> </a:t>
            </a:r>
            <a:r>
              <a:rPr lang="en-US" sz="2400" b="1" dirty="0">
                <a:solidFill>
                  <a:schemeClr val="bg1"/>
                </a:solidFill>
              </a:rPr>
              <a:t>Model</a:t>
            </a:r>
            <a:r>
              <a:rPr lang="en-US" sz="2400" dirty="0">
                <a:solidFill>
                  <a:schemeClr val="bg1"/>
                </a:solidFill>
              </a:rPr>
              <a:t>: Implemented a Linear Regression model to predict bike prices based on features like bike condition, age, mileage, and brand.</a:t>
            </a:r>
          </a:p>
          <a:p>
            <a:endParaRPr lang="en-US" sz="2400" dirty="0">
              <a:solidFill>
                <a:schemeClr val="bg1"/>
              </a:solidFill>
            </a:endParaRPr>
          </a:p>
          <a:p>
            <a:r>
              <a:rPr lang="en-US" sz="2400" b="1" u="sng" dirty="0">
                <a:solidFill>
                  <a:schemeClr val="bg1"/>
                </a:solidFill>
              </a:rPr>
              <a:t>Technologies Used:</a:t>
            </a:r>
          </a:p>
          <a:p>
            <a:r>
              <a:rPr lang="en-US" sz="2400" dirty="0">
                <a:solidFill>
                  <a:schemeClr val="bg1"/>
                </a:solidFill>
              </a:rPr>
              <a:t> </a:t>
            </a:r>
            <a:r>
              <a:rPr lang="en-US" sz="2400" b="1" dirty="0">
                <a:solidFill>
                  <a:schemeClr val="bg1"/>
                </a:solidFill>
              </a:rPr>
              <a:t>NumPy</a:t>
            </a:r>
            <a:r>
              <a:rPr lang="en-US" sz="2400" dirty="0">
                <a:solidFill>
                  <a:schemeClr val="bg1"/>
                </a:solidFill>
              </a:rPr>
              <a:t>: For numerical operations and handling arrays.</a:t>
            </a:r>
          </a:p>
          <a:p>
            <a:r>
              <a:rPr lang="en-US" sz="2400" dirty="0">
                <a:solidFill>
                  <a:schemeClr val="bg1"/>
                </a:solidFill>
              </a:rPr>
              <a:t> </a:t>
            </a:r>
            <a:r>
              <a:rPr lang="en-US" sz="2400" b="1" dirty="0">
                <a:solidFill>
                  <a:schemeClr val="bg1"/>
                </a:solidFill>
              </a:rPr>
              <a:t>Pandas</a:t>
            </a:r>
            <a:r>
              <a:rPr lang="en-US" sz="2400" dirty="0">
                <a:solidFill>
                  <a:schemeClr val="bg1"/>
                </a:solidFill>
              </a:rPr>
              <a:t>: For data manipulation and preprocessing.</a:t>
            </a:r>
          </a:p>
          <a:p>
            <a:r>
              <a:rPr lang="en-US" sz="2400" dirty="0">
                <a:solidFill>
                  <a:schemeClr val="bg1"/>
                </a:solidFill>
              </a:rPr>
              <a:t> </a:t>
            </a:r>
            <a:r>
              <a:rPr lang="en-US" sz="2400" b="1" dirty="0">
                <a:solidFill>
                  <a:schemeClr val="bg1"/>
                </a:solidFill>
              </a:rPr>
              <a:t>Matplotlib</a:t>
            </a:r>
            <a:r>
              <a:rPr lang="en-US" sz="2400" dirty="0">
                <a:solidFill>
                  <a:schemeClr val="bg1"/>
                </a:solidFill>
              </a:rPr>
              <a:t>: For data visualization and plotting.</a:t>
            </a:r>
          </a:p>
          <a:p>
            <a:r>
              <a:rPr lang="en-US" sz="2400" dirty="0">
                <a:solidFill>
                  <a:schemeClr val="bg1"/>
                </a:solidFill>
              </a:rPr>
              <a:t> </a:t>
            </a:r>
            <a:r>
              <a:rPr lang="en-US" sz="2400" b="1" dirty="0">
                <a:solidFill>
                  <a:schemeClr val="bg1"/>
                </a:solidFill>
              </a:rPr>
              <a:t>Linear</a:t>
            </a:r>
            <a:r>
              <a:rPr lang="en-US" sz="2400" dirty="0">
                <a:solidFill>
                  <a:schemeClr val="bg1"/>
                </a:solidFill>
              </a:rPr>
              <a:t> </a:t>
            </a:r>
            <a:r>
              <a:rPr lang="en-US" sz="2400" b="1" dirty="0">
                <a:solidFill>
                  <a:schemeClr val="bg1"/>
                </a:solidFill>
              </a:rPr>
              <a:t>Regression</a:t>
            </a:r>
            <a:r>
              <a:rPr lang="en-US" sz="2400" dirty="0">
                <a:solidFill>
                  <a:schemeClr val="bg1"/>
                </a:solidFill>
              </a:rPr>
              <a:t>: To model the relationship between bike features and their prices.</a:t>
            </a:r>
            <a:endParaRPr lang="en-IN" sz="2400" dirty="0">
              <a:solidFill>
                <a:schemeClr val="bg1"/>
              </a:solidFill>
            </a:endParaRPr>
          </a:p>
        </p:txBody>
      </p:sp>
      <p:pic>
        <p:nvPicPr>
          <p:cNvPr id="5" name="Picture 4">
            <a:extLst>
              <a:ext uri="{FF2B5EF4-FFF2-40B4-BE49-F238E27FC236}">
                <a16:creationId xmlns:a16="http://schemas.microsoft.com/office/drawing/2014/main" id="{F4E5CC81-84B2-0F51-7BE1-424EACB372D1}"/>
              </a:ext>
            </a:extLst>
          </p:cNvPr>
          <p:cNvPicPr>
            <a:picLocks noChangeAspect="1"/>
          </p:cNvPicPr>
          <p:nvPr/>
        </p:nvPicPr>
        <p:blipFill>
          <a:blip r:embed="rId5"/>
          <a:stretch>
            <a:fillRect/>
          </a:stretch>
        </p:blipFill>
        <p:spPr>
          <a:xfrm>
            <a:off x="560144" y="2829305"/>
            <a:ext cx="4943474" cy="1825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802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9" name="Text 4"/>
          <p:cNvSpPr/>
          <p:nvPr/>
        </p:nvSpPr>
        <p:spPr>
          <a:xfrm>
            <a:off x="6667976" y="2183011"/>
            <a:ext cx="3199209" cy="273487"/>
          </a:xfrm>
          <a:prstGeom prst="rect">
            <a:avLst/>
          </a:prstGeom>
          <a:noFill/>
          <a:ln/>
        </p:spPr>
        <p:txBody>
          <a:bodyPr wrap="none" rtlCol="0" anchor="t"/>
          <a:lstStyle/>
          <a:p>
            <a:pPr marL="0" indent="0">
              <a:lnSpc>
                <a:spcPts val="2154"/>
              </a:lnSpc>
              <a:buNone/>
            </a:pPr>
            <a:endParaRPr lang="en-US" sz="1723" dirty="0"/>
          </a:p>
        </p:txBody>
      </p:sp>
      <p:sp>
        <p:nvSpPr>
          <p:cNvPr id="10" name="Text 5"/>
          <p:cNvSpPr/>
          <p:nvPr/>
        </p:nvSpPr>
        <p:spPr>
          <a:xfrm>
            <a:off x="6667976" y="2561511"/>
            <a:ext cx="7349728" cy="560070"/>
          </a:xfrm>
          <a:prstGeom prst="rect">
            <a:avLst/>
          </a:prstGeom>
          <a:noFill/>
          <a:ln/>
        </p:spPr>
        <p:txBody>
          <a:bodyPr wrap="square" rtlCol="0" anchor="t"/>
          <a:lstStyle/>
          <a:p>
            <a:pPr marL="0" indent="0">
              <a:lnSpc>
                <a:spcPts val="2206"/>
              </a:lnSpc>
              <a:buNone/>
            </a:pPr>
            <a:endParaRPr lang="en-US" sz="1379" dirty="0"/>
          </a:p>
        </p:txBody>
      </p:sp>
      <p:sp>
        <p:nvSpPr>
          <p:cNvPr id="13" name="Text 8"/>
          <p:cNvSpPr/>
          <p:nvPr/>
        </p:nvSpPr>
        <p:spPr>
          <a:xfrm>
            <a:off x="6667976" y="3493532"/>
            <a:ext cx="2259806" cy="273487"/>
          </a:xfrm>
          <a:prstGeom prst="rect">
            <a:avLst/>
          </a:prstGeom>
          <a:noFill/>
          <a:ln/>
        </p:spPr>
        <p:txBody>
          <a:bodyPr wrap="none" rtlCol="0" anchor="t"/>
          <a:lstStyle/>
          <a:p>
            <a:pPr marL="0" indent="0">
              <a:lnSpc>
                <a:spcPts val="2154"/>
              </a:lnSpc>
              <a:buNone/>
            </a:pPr>
            <a:endParaRPr lang="en-US" sz="1723" dirty="0"/>
          </a:p>
        </p:txBody>
      </p:sp>
      <p:sp>
        <p:nvSpPr>
          <p:cNvPr id="14" name="Text 9"/>
          <p:cNvSpPr/>
          <p:nvPr/>
        </p:nvSpPr>
        <p:spPr>
          <a:xfrm>
            <a:off x="6667976" y="3872032"/>
            <a:ext cx="7349728" cy="560070"/>
          </a:xfrm>
          <a:prstGeom prst="rect">
            <a:avLst/>
          </a:prstGeom>
          <a:noFill/>
          <a:ln/>
        </p:spPr>
        <p:txBody>
          <a:bodyPr wrap="square" rtlCol="0" anchor="t"/>
          <a:lstStyle/>
          <a:p>
            <a:pPr marL="0" indent="0">
              <a:lnSpc>
                <a:spcPts val="2206"/>
              </a:lnSpc>
              <a:buNone/>
            </a:pPr>
            <a:endParaRPr lang="en-US" sz="1379" dirty="0"/>
          </a:p>
        </p:txBody>
      </p:sp>
      <p:sp>
        <p:nvSpPr>
          <p:cNvPr id="16" name="Text 11"/>
          <p:cNvSpPr/>
          <p:nvPr/>
        </p:nvSpPr>
        <p:spPr>
          <a:xfrm>
            <a:off x="6221968" y="4869656"/>
            <a:ext cx="148114" cy="262652"/>
          </a:xfrm>
          <a:prstGeom prst="rect">
            <a:avLst/>
          </a:prstGeom>
          <a:noFill/>
          <a:ln/>
        </p:spPr>
        <p:txBody>
          <a:bodyPr wrap="none" rtlCol="0" anchor="t"/>
          <a:lstStyle/>
          <a:p>
            <a:pPr marL="0" indent="0" algn="ctr">
              <a:lnSpc>
                <a:spcPts val="2068"/>
              </a:lnSpc>
              <a:buNone/>
            </a:pPr>
            <a:endParaRPr lang="en-US" sz="2068" dirty="0"/>
          </a:p>
        </p:txBody>
      </p:sp>
      <p:sp>
        <p:nvSpPr>
          <p:cNvPr id="17" name="Text 12"/>
          <p:cNvSpPr/>
          <p:nvPr/>
        </p:nvSpPr>
        <p:spPr>
          <a:xfrm>
            <a:off x="6667976" y="4804053"/>
            <a:ext cx="2188369" cy="273487"/>
          </a:xfrm>
          <a:prstGeom prst="rect">
            <a:avLst/>
          </a:prstGeom>
          <a:noFill/>
          <a:ln/>
        </p:spPr>
        <p:txBody>
          <a:bodyPr wrap="none" rtlCol="0" anchor="t"/>
          <a:lstStyle/>
          <a:p>
            <a:pPr marL="0" indent="0">
              <a:lnSpc>
                <a:spcPts val="2154"/>
              </a:lnSpc>
              <a:buNone/>
            </a:pPr>
            <a:endParaRPr lang="en-US" sz="1723" dirty="0"/>
          </a:p>
        </p:txBody>
      </p:sp>
      <p:sp>
        <p:nvSpPr>
          <p:cNvPr id="18" name="Text 13"/>
          <p:cNvSpPr/>
          <p:nvPr/>
        </p:nvSpPr>
        <p:spPr>
          <a:xfrm>
            <a:off x="6667976" y="5182553"/>
            <a:ext cx="7349728" cy="560070"/>
          </a:xfrm>
          <a:prstGeom prst="rect">
            <a:avLst/>
          </a:prstGeom>
          <a:noFill/>
          <a:ln/>
        </p:spPr>
        <p:txBody>
          <a:bodyPr wrap="square" rtlCol="0" anchor="t"/>
          <a:lstStyle/>
          <a:p>
            <a:pPr marL="0" indent="0">
              <a:lnSpc>
                <a:spcPts val="2206"/>
              </a:lnSpc>
              <a:buNone/>
            </a:pPr>
            <a:endParaRPr lang="en-US" sz="1379" dirty="0"/>
          </a:p>
        </p:txBody>
      </p:sp>
      <p:sp>
        <p:nvSpPr>
          <p:cNvPr id="20" name="Text 15"/>
          <p:cNvSpPr/>
          <p:nvPr/>
        </p:nvSpPr>
        <p:spPr>
          <a:xfrm>
            <a:off x="6209228" y="6180177"/>
            <a:ext cx="173593" cy="262652"/>
          </a:xfrm>
          <a:prstGeom prst="rect">
            <a:avLst/>
          </a:prstGeom>
          <a:noFill/>
          <a:ln/>
        </p:spPr>
        <p:txBody>
          <a:bodyPr wrap="none" rtlCol="0" anchor="t"/>
          <a:lstStyle/>
          <a:p>
            <a:pPr marL="0" indent="0" algn="ctr">
              <a:lnSpc>
                <a:spcPts val="2068"/>
              </a:lnSpc>
              <a:buNone/>
            </a:pPr>
            <a:endParaRPr lang="en-US" sz="2068" dirty="0"/>
          </a:p>
        </p:txBody>
      </p:sp>
      <p:sp>
        <p:nvSpPr>
          <p:cNvPr id="21" name="Text 16"/>
          <p:cNvSpPr/>
          <p:nvPr/>
        </p:nvSpPr>
        <p:spPr>
          <a:xfrm>
            <a:off x="6667976" y="6114574"/>
            <a:ext cx="2188369" cy="273487"/>
          </a:xfrm>
          <a:prstGeom prst="rect">
            <a:avLst/>
          </a:prstGeom>
          <a:noFill/>
          <a:ln/>
        </p:spPr>
        <p:txBody>
          <a:bodyPr wrap="none" rtlCol="0" anchor="t"/>
          <a:lstStyle/>
          <a:p>
            <a:pPr marL="0" indent="0">
              <a:lnSpc>
                <a:spcPts val="2154"/>
              </a:lnSpc>
              <a:buNone/>
            </a:pPr>
            <a:endParaRPr lang="en-US" sz="1723" dirty="0"/>
          </a:p>
        </p:txBody>
      </p:sp>
      <p:sp>
        <p:nvSpPr>
          <p:cNvPr id="22" name="Text 17"/>
          <p:cNvSpPr/>
          <p:nvPr/>
        </p:nvSpPr>
        <p:spPr>
          <a:xfrm>
            <a:off x="6667976" y="6493073"/>
            <a:ext cx="7349728" cy="560070"/>
          </a:xfrm>
          <a:prstGeom prst="rect">
            <a:avLst/>
          </a:prstGeom>
          <a:noFill/>
          <a:ln/>
        </p:spPr>
        <p:txBody>
          <a:bodyPr wrap="square" rtlCol="0" anchor="t"/>
          <a:lstStyle/>
          <a:p>
            <a:pPr marL="0" indent="0">
              <a:lnSpc>
                <a:spcPts val="2206"/>
              </a:lnSpc>
              <a:buNone/>
            </a:pPr>
            <a:endParaRPr lang="en-US" sz="1379" dirty="0"/>
          </a:p>
        </p:txBody>
      </p:sp>
      <p:pic>
        <p:nvPicPr>
          <p:cNvPr id="7" name="Picture 6">
            <a:extLst>
              <a:ext uri="{FF2B5EF4-FFF2-40B4-BE49-F238E27FC236}">
                <a16:creationId xmlns:a16="http://schemas.microsoft.com/office/drawing/2014/main" id="{1DE0A658-85EE-152C-A33A-8C70A512D394}"/>
              </a:ext>
            </a:extLst>
          </p:cNvPr>
          <p:cNvPicPr>
            <a:picLocks noChangeAspect="1"/>
          </p:cNvPicPr>
          <p:nvPr/>
        </p:nvPicPr>
        <p:blipFill>
          <a:blip r:embed="rId5"/>
          <a:stretch>
            <a:fillRect/>
          </a:stretch>
        </p:blipFill>
        <p:spPr>
          <a:xfrm>
            <a:off x="-32083" y="0"/>
            <a:ext cx="10374923" cy="5341544"/>
          </a:xfrm>
          <a:prstGeom prst="rect">
            <a:avLst/>
          </a:prstGeom>
        </p:spPr>
      </p:pic>
      <p:pic>
        <p:nvPicPr>
          <p:cNvPr id="11" name="Picture 10">
            <a:extLst>
              <a:ext uri="{FF2B5EF4-FFF2-40B4-BE49-F238E27FC236}">
                <a16:creationId xmlns:a16="http://schemas.microsoft.com/office/drawing/2014/main" id="{A3B32A7D-D598-643E-086E-617F91987C6B}"/>
              </a:ext>
            </a:extLst>
          </p:cNvPr>
          <p:cNvPicPr>
            <a:picLocks noChangeAspect="1"/>
          </p:cNvPicPr>
          <p:nvPr/>
        </p:nvPicPr>
        <p:blipFill>
          <a:blip r:embed="rId6"/>
          <a:stretch>
            <a:fillRect/>
          </a:stretch>
        </p:blipFill>
        <p:spPr>
          <a:xfrm>
            <a:off x="9793297" y="0"/>
            <a:ext cx="4837103" cy="5271135"/>
          </a:xfrm>
          <a:prstGeom prst="rect">
            <a:avLst/>
          </a:prstGeom>
        </p:spPr>
      </p:pic>
      <p:pic>
        <p:nvPicPr>
          <p:cNvPr id="15" name="Picture 14">
            <a:extLst>
              <a:ext uri="{FF2B5EF4-FFF2-40B4-BE49-F238E27FC236}">
                <a16:creationId xmlns:a16="http://schemas.microsoft.com/office/drawing/2014/main" id="{5A61C7C4-F60E-F59D-7EC5-873F633833B7}"/>
              </a:ext>
            </a:extLst>
          </p:cNvPr>
          <p:cNvPicPr>
            <a:picLocks noChangeAspect="1"/>
          </p:cNvPicPr>
          <p:nvPr/>
        </p:nvPicPr>
        <p:blipFill>
          <a:blip r:embed="rId7"/>
          <a:stretch>
            <a:fillRect/>
          </a:stretch>
        </p:blipFill>
        <p:spPr>
          <a:xfrm>
            <a:off x="-32083" y="4768661"/>
            <a:ext cx="4111714" cy="3460939"/>
          </a:xfrm>
          <a:prstGeom prst="rect">
            <a:avLst/>
          </a:prstGeom>
        </p:spPr>
      </p:pic>
      <p:pic>
        <p:nvPicPr>
          <p:cNvPr id="23" name="Picture 22">
            <a:extLst>
              <a:ext uri="{FF2B5EF4-FFF2-40B4-BE49-F238E27FC236}">
                <a16:creationId xmlns:a16="http://schemas.microsoft.com/office/drawing/2014/main" id="{C5E95136-D4A0-0B06-1C26-129511AD6058}"/>
              </a:ext>
            </a:extLst>
          </p:cNvPr>
          <p:cNvPicPr>
            <a:picLocks noChangeAspect="1"/>
          </p:cNvPicPr>
          <p:nvPr/>
        </p:nvPicPr>
        <p:blipFill>
          <a:blip r:embed="rId8"/>
          <a:stretch>
            <a:fillRect/>
          </a:stretch>
        </p:blipFill>
        <p:spPr>
          <a:xfrm>
            <a:off x="4079631" y="5102141"/>
            <a:ext cx="10533208" cy="3121580"/>
          </a:xfrm>
          <a:prstGeom prst="rect">
            <a:avLst/>
          </a:prstGeom>
        </p:spPr>
      </p:pic>
      <p:sp>
        <p:nvSpPr>
          <p:cNvPr id="25" name="TextBox 24">
            <a:extLst>
              <a:ext uri="{FF2B5EF4-FFF2-40B4-BE49-F238E27FC236}">
                <a16:creationId xmlns:a16="http://schemas.microsoft.com/office/drawing/2014/main" id="{14840138-314C-8A51-C6C0-95B3E8988D07}"/>
              </a:ext>
            </a:extLst>
          </p:cNvPr>
          <p:cNvSpPr txBox="1"/>
          <p:nvPr/>
        </p:nvSpPr>
        <p:spPr>
          <a:xfrm>
            <a:off x="4700954" y="5486400"/>
            <a:ext cx="9202615" cy="2308324"/>
          </a:xfrm>
          <a:prstGeom prst="rect">
            <a:avLst/>
          </a:prstGeom>
          <a:noFill/>
        </p:spPr>
        <p:txBody>
          <a:bodyPr wrap="square" rtlCol="0">
            <a:spAutoFit/>
          </a:bodyPr>
          <a:lstStyle/>
          <a:p>
            <a:r>
              <a:rPr lang="en-US" dirty="0">
                <a:solidFill>
                  <a:schemeClr val="bg1"/>
                </a:solidFill>
              </a:rPr>
              <a:t>Objective: Build a web app to predict insurance charges using machine learning models, focusing on accuracy.</a:t>
            </a:r>
          </a:p>
          <a:p>
            <a:endParaRPr lang="en-US" dirty="0">
              <a:solidFill>
                <a:schemeClr val="bg1"/>
              </a:solidFill>
            </a:endParaRPr>
          </a:p>
          <a:p>
            <a:r>
              <a:rPr lang="en-US" dirty="0">
                <a:solidFill>
                  <a:schemeClr val="bg1"/>
                </a:solidFill>
              </a:rPr>
              <a:t>Key Features:</a:t>
            </a:r>
          </a:p>
          <a:p>
            <a:r>
              <a:rPr lang="en-US" dirty="0">
                <a:solidFill>
                  <a:schemeClr val="bg1"/>
                </a:solidFill>
              </a:rPr>
              <a:t> Models: Linear Regression, Decision Tree, and Random Forest.</a:t>
            </a:r>
          </a:p>
          <a:p>
            <a:r>
              <a:rPr lang="en-US" dirty="0">
                <a:solidFill>
                  <a:schemeClr val="bg1"/>
                </a:solidFill>
              </a:rPr>
              <a:t> Prediction Factors: Age, BMI, number of children, and smoking status.</a:t>
            </a:r>
          </a:p>
          <a:p>
            <a:endParaRPr lang="en-US" dirty="0">
              <a:solidFill>
                <a:schemeClr val="bg1"/>
              </a:solidFill>
            </a:endParaRPr>
          </a:p>
          <a:p>
            <a:r>
              <a:rPr lang="en-US" dirty="0">
                <a:solidFill>
                  <a:schemeClr val="bg1"/>
                </a:solidFill>
              </a:rPr>
              <a:t>Technologies: Python, machine learning libraries.</a:t>
            </a:r>
            <a:endParaRPr lang="en-IN" dirty="0">
              <a:solidFill>
                <a:schemeClr val="bg1"/>
              </a:solidFill>
            </a:endParaRPr>
          </a:p>
        </p:txBody>
      </p:sp>
    </p:spTree>
    <p:extLst>
      <p:ext uri="{BB962C8B-B14F-4D97-AF65-F5344CB8AC3E}">
        <p14:creationId xmlns:p14="http://schemas.microsoft.com/office/powerpoint/2010/main" val="87661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494" y="0"/>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1079778" y="3123381"/>
            <a:ext cx="10610969" cy="744498"/>
          </a:xfrm>
          <a:prstGeom prst="rect">
            <a:avLst/>
          </a:prstGeom>
          <a:noFill/>
          <a:ln/>
        </p:spPr>
        <p:txBody>
          <a:bodyPr wrap="none" rtlCol="0" anchor="t"/>
          <a:lstStyle/>
          <a:p>
            <a:pPr marL="0" indent="0">
              <a:lnSpc>
                <a:spcPts val="5863"/>
              </a:lnSpc>
              <a:buNone/>
            </a:pPr>
            <a:r>
              <a:rPr lang="en-US" sz="4800" u="sng" dirty="0">
                <a:solidFill>
                  <a:srgbClr val="DCD7E5"/>
                </a:solidFill>
                <a:latin typeface="Montserrat" pitchFamily="34" charset="0"/>
              </a:rPr>
              <a:t>Airline Customer satisfaction prediction</a:t>
            </a:r>
            <a:endParaRPr lang="en-US" sz="4691" u="sng" dirty="0"/>
          </a:p>
        </p:txBody>
      </p:sp>
      <p:sp>
        <p:nvSpPr>
          <p:cNvPr id="8" name="Text 4"/>
          <p:cNvSpPr/>
          <p:nvPr/>
        </p:nvSpPr>
        <p:spPr>
          <a:xfrm>
            <a:off x="1079778" y="4901089"/>
            <a:ext cx="5993368" cy="381119"/>
          </a:xfrm>
          <a:prstGeom prst="rect">
            <a:avLst/>
          </a:prstGeom>
          <a:noFill/>
          <a:ln/>
        </p:spPr>
        <p:txBody>
          <a:bodyPr wrap="none" rtlCol="0" anchor="t"/>
          <a:lstStyle/>
          <a:p>
            <a:pPr marL="0" indent="0">
              <a:lnSpc>
                <a:spcPts val="3002"/>
              </a:lnSpc>
              <a:buNone/>
            </a:pPr>
            <a:endParaRPr lang="en-US" sz="1876" dirty="0"/>
          </a:p>
        </p:txBody>
      </p:sp>
      <p:sp>
        <p:nvSpPr>
          <p:cNvPr id="9" name="Text 5"/>
          <p:cNvSpPr/>
          <p:nvPr/>
        </p:nvSpPr>
        <p:spPr>
          <a:xfrm>
            <a:off x="7557254" y="4901089"/>
            <a:ext cx="5993368" cy="381119"/>
          </a:xfrm>
          <a:prstGeom prst="rect">
            <a:avLst/>
          </a:prstGeom>
          <a:noFill/>
          <a:ln/>
        </p:spPr>
        <p:txBody>
          <a:bodyPr wrap="none" rtlCol="0" anchor="t"/>
          <a:lstStyle/>
          <a:p>
            <a:pPr marL="0" indent="0">
              <a:lnSpc>
                <a:spcPts val="3002"/>
              </a:lnSpc>
              <a:buNone/>
            </a:pPr>
            <a:endParaRPr lang="en-US" sz="1876" dirty="0"/>
          </a:p>
        </p:txBody>
      </p:sp>
      <p:sp>
        <p:nvSpPr>
          <p:cNvPr id="11" name="Text 7"/>
          <p:cNvSpPr/>
          <p:nvPr/>
        </p:nvSpPr>
        <p:spPr>
          <a:xfrm>
            <a:off x="1079778" y="5583198"/>
            <a:ext cx="5993368" cy="381119"/>
          </a:xfrm>
          <a:prstGeom prst="rect">
            <a:avLst/>
          </a:prstGeom>
          <a:noFill/>
          <a:ln/>
        </p:spPr>
        <p:txBody>
          <a:bodyPr wrap="none" rtlCol="0" anchor="t"/>
          <a:lstStyle/>
          <a:p>
            <a:pPr marL="0" indent="0">
              <a:lnSpc>
                <a:spcPts val="3002"/>
              </a:lnSpc>
              <a:buNone/>
            </a:pPr>
            <a:endParaRPr lang="en-US" sz="1876" dirty="0"/>
          </a:p>
        </p:txBody>
      </p:sp>
      <p:sp>
        <p:nvSpPr>
          <p:cNvPr id="12" name="Text 8"/>
          <p:cNvSpPr/>
          <p:nvPr/>
        </p:nvSpPr>
        <p:spPr>
          <a:xfrm>
            <a:off x="7557254" y="5583198"/>
            <a:ext cx="5993368" cy="762238"/>
          </a:xfrm>
          <a:prstGeom prst="rect">
            <a:avLst/>
          </a:prstGeom>
          <a:noFill/>
          <a:ln/>
        </p:spPr>
        <p:txBody>
          <a:bodyPr wrap="square" rtlCol="0" anchor="t"/>
          <a:lstStyle/>
          <a:p>
            <a:pPr marL="0" indent="0">
              <a:lnSpc>
                <a:spcPts val="3002"/>
              </a:lnSpc>
              <a:buNone/>
            </a:pPr>
            <a:endParaRPr lang="en-US" sz="1876" dirty="0"/>
          </a:p>
        </p:txBody>
      </p:sp>
      <p:sp>
        <p:nvSpPr>
          <p:cNvPr id="14" name="Text 10"/>
          <p:cNvSpPr/>
          <p:nvPr/>
        </p:nvSpPr>
        <p:spPr>
          <a:xfrm>
            <a:off x="1079778" y="6646426"/>
            <a:ext cx="5993368" cy="381119"/>
          </a:xfrm>
          <a:prstGeom prst="rect">
            <a:avLst/>
          </a:prstGeom>
          <a:noFill/>
          <a:ln/>
        </p:spPr>
        <p:txBody>
          <a:bodyPr wrap="none" rtlCol="0" anchor="t"/>
          <a:lstStyle/>
          <a:p>
            <a:pPr marL="0" indent="0">
              <a:lnSpc>
                <a:spcPts val="3002"/>
              </a:lnSpc>
              <a:buNone/>
            </a:pPr>
            <a:endParaRPr lang="en-US" sz="1876" dirty="0"/>
          </a:p>
        </p:txBody>
      </p:sp>
      <p:sp>
        <p:nvSpPr>
          <p:cNvPr id="15" name="Text 11"/>
          <p:cNvSpPr/>
          <p:nvPr/>
        </p:nvSpPr>
        <p:spPr>
          <a:xfrm>
            <a:off x="7557254" y="6646426"/>
            <a:ext cx="5993368" cy="762238"/>
          </a:xfrm>
          <a:prstGeom prst="rect">
            <a:avLst/>
          </a:prstGeom>
          <a:noFill/>
          <a:ln/>
        </p:spPr>
        <p:txBody>
          <a:bodyPr wrap="square" rtlCol="0" anchor="t"/>
          <a:lstStyle/>
          <a:p>
            <a:pPr marL="0" indent="0">
              <a:lnSpc>
                <a:spcPts val="3002"/>
              </a:lnSpc>
              <a:buNone/>
            </a:pPr>
            <a:endParaRPr lang="en-US" sz="1876" dirty="0"/>
          </a:p>
        </p:txBody>
      </p:sp>
      <p:pic>
        <p:nvPicPr>
          <p:cNvPr id="21" name="Picture 20">
            <a:extLst>
              <a:ext uri="{FF2B5EF4-FFF2-40B4-BE49-F238E27FC236}">
                <a16:creationId xmlns:a16="http://schemas.microsoft.com/office/drawing/2014/main" id="{484AA7B9-8781-CBE1-2A42-200113E142DF}"/>
              </a:ext>
            </a:extLst>
          </p:cNvPr>
          <p:cNvPicPr>
            <a:picLocks noChangeAspect="1"/>
          </p:cNvPicPr>
          <p:nvPr/>
        </p:nvPicPr>
        <p:blipFill>
          <a:blip r:embed="rId4"/>
          <a:stretch>
            <a:fillRect/>
          </a:stretch>
        </p:blipFill>
        <p:spPr>
          <a:xfrm>
            <a:off x="0" y="0"/>
            <a:ext cx="14630400" cy="3034665"/>
          </a:xfrm>
          <a:prstGeom prst="rect">
            <a:avLst/>
          </a:prstGeom>
        </p:spPr>
      </p:pic>
      <p:sp>
        <p:nvSpPr>
          <p:cNvPr id="22" name="TextBox 21">
            <a:extLst>
              <a:ext uri="{FF2B5EF4-FFF2-40B4-BE49-F238E27FC236}">
                <a16:creationId xmlns:a16="http://schemas.microsoft.com/office/drawing/2014/main" id="{68E33BBD-D258-FF2F-8231-45BD2D9E5049}"/>
              </a:ext>
            </a:extLst>
          </p:cNvPr>
          <p:cNvSpPr txBox="1"/>
          <p:nvPr/>
        </p:nvSpPr>
        <p:spPr>
          <a:xfrm>
            <a:off x="505821" y="3979158"/>
            <a:ext cx="13928780" cy="3970318"/>
          </a:xfrm>
          <a:prstGeom prst="rect">
            <a:avLst/>
          </a:prstGeom>
          <a:noFill/>
        </p:spPr>
        <p:txBody>
          <a:bodyPr wrap="square" rtlCol="0">
            <a:spAutoFit/>
          </a:bodyPr>
          <a:lstStyle/>
          <a:p>
            <a:r>
              <a:rPr lang="en-US" dirty="0">
                <a:solidFill>
                  <a:schemeClr val="bg1"/>
                </a:solidFill>
              </a:rPr>
              <a:t>Objective: Develop a comprehensive web application to accurately predict the satisfaction levels of airline customers using a pretrained logistic regression model. The application aims to provide a </a:t>
            </a:r>
            <a:r>
              <a:rPr lang="en-US" dirty="0" err="1">
                <a:solidFill>
                  <a:schemeClr val="bg1"/>
                </a:solidFill>
              </a:rPr>
              <a:t>userfriendly</a:t>
            </a:r>
            <a:r>
              <a:rPr lang="en-US" dirty="0">
                <a:solidFill>
                  <a:schemeClr val="bg1"/>
                </a:solidFill>
              </a:rPr>
              <a:t> interface where users can input various flight and </a:t>
            </a:r>
            <a:r>
              <a:rPr lang="en-US" dirty="0" err="1">
                <a:solidFill>
                  <a:schemeClr val="bg1"/>
                </a:solidFill>
              </a:rPr>
              <a:t>servicerelated</a:t>
            </a:r>
            <a:r>
              <a:rPr lang="en-US" dirty="0">
                <a:solidFill>
                  <a:schemeClr val="bg1"/>
                </a:solidFill>
              </a:rPr>
              <a:t> features to receive realtime satisfaction predictions.</a:t>
            </a:r>
          </a:p>
          <a:p>
            <a:endParaRPr lang="en-US" dirty="0">
              <a:solidFill>
                <a:schemeClr val="bg1"/>
              </a:solidFill>
            </a:endParaRPr>
          </a:p>
          <a:p>
            <a:r>
              <a:rPr lang="en-US" dirty="0">
                <a:solidFill>
                  <a:schemeClr val="bg1"/>
                </a:solidFill>
              </a:rPr>
              <a:t>Key Features:</a:t>
            </a:r>
          </a:p>
          <a:p>
            <a:r>
              <a:rPr lang="en-US" dirty="0">
                <a:solidFill>
                  <a:schemeClr val="bg1"/>
                </a:solidFill>
              </a:rPr>
              <a:t> Model Integration: Implements a logistic regression model to predict customer satisfaction based on input features such as flight experience, service quality, and customer demographics.</a:t>
            </a:r>
          </a:p>
          <a:p>
            <a:r>
              <a:rPr lang="en-US" dirty="0">
                <a:solidFill>
                  <a:schemeClr val="bg1"/>
                </a:solidFill>
              </a:rPr>
              <a:t> Web Interface: Built using Flask, the application offers an interactive platform for users to enter their data and receive instant satisfaction predictions, with a focus on clarity and ease of use.</a:t>
            </a:r>
          </a:p>
          <a:p>
            <a:endParaRPr lang="en-US" dirty="0">
              <a:solidFill>
                <a:schemeClr val="bg1"/>
              </a:solidFill>
            </a:endParaRPr>
          </a:p>
          <a:p>
            <a:r>
              <a:rPr lang="en-US" dirty="0">
                <a:solidFill>
                  <a:schemeClr val="bg1"/>
                </a:solidFill>
              </a:rPr>
              <a:t>Technologies Used:</a:t>
            </a:r>
          </a:p>
          <a:p>
            <a:r>
              <a:rPr lang="en-US" dirty="0">
                <a:solidFill>
                  <a:schemeClr val="bg1"/>
                </a:solidFill>
              </a:rPr>
              <a:t> Flask: A Python web framework for developing and deploying the web application.</a:t>
            </a:r>
          </a:p>
          <a:p>
            <a:r>
              <a:rPr lang="en-US" dirty="0">
                <a:solidFill>
                  <a:schemeClr val="bg1"/>
                </a:solidFill>
              </a:rPr>
              <a:t> joblib: Utilized to efficiently load and integrate the pretrained logistic regression model.</a:t>
            </a:r>
          </a:p>
          <a:p>
            <a:r>
              <a:rPr lang="en-US" dirty="0">
                <a:solidFill>
                  <a:schemeClr val="bg1"/>
                </a:solidFill>
              </a:rPr>
              <a:t> HTML/CSS: For designing the web pages, ensuring a responsive and visually appealing user interface.</a:t>
            </a:r>
            <a:endParaRPr lang="en-IN"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978468"/>
          </a:xfrm>
          <a:prstGeom prst="rect">
            <a:avLst/>
          </a:prstGeom>
        </p:spPr>
      </p:pic>
      <p:sp>
        <p:nvSpPr>
          <p:cNvPr id="5" name="Text 1"/>
          <p:cNvSpPr/>
          <p:nvPr/>
        </p:nvSpPr>
        <p:spPr>
          <a:xfrm>
            <a:off x="2009714" y="3186985"/>
            <a:ext cx="10610969" cy="744498"/>
          </a:xfrm>
          <a:prstGeom prst="rect">
            <a:avLst/>
          </a:prstGeom>
          <a:noFill/>
          <a:ln/>
        </p:spPr>
        <p:txBody>
          <a:bodyPr wrap="none" rtlCol="0" anchor="t"/>
          <a:lstStyle/>
          <a:p>
            <a:pPr marL="0" indent="0">
              <a:lnSpc>
                <a:spcPts val="5863"/>
              </a:lnSpc>
              <a:buNone/>
            </a:pPr>
            <a:r>
              <a:rPr lang="en-US" sz="4691" u="sng" dirty="0">
                <a:solidFill>
                  <a:srgbClr val="F2F0F4"/>
                </a:solidFill>
                <a:latin typeface="Montserrat" pitchFamily="34" charset="0"/>
                <a:ea typeface="Montserrat" pitchFamily="34" charset="-122"/>
                <a:cs typeface="Montserrat" pitchFamily="34" charset="-120"/>
              </a:rPr>
              <a:t>Email Spam and Ham Classification</a:t>
            </a:r>
            <a:endParaRPr lang="en-US" sz="4691" u="sng" dirty="0"/>
          </a:p>
        </p:txBody>
      </p:sp>
      <p:sp>
        <p:nvSpPr>
          <p:cNvPr id="8" name="Text 4"/>
          <p:cNvSpPr/>
          <p:nvPr/>
        </p:nvSpPr>
        <p:spPr>
          <a:xfrm>
            <a:off x="1079778" y="4901089"/>
            <a:ext cx="5993368" cy="381119"/>
          </a:xfrm>
          <a:prstGeom prst="rect">
            <a:avLst/>
          </a:prstGeom>
          <a:noFill/>
          <a:ln/>
        </p:spPr>
        <p:txBody>
          <a:bodyPr wrap="none" rtlCol="0" anchor="t"/>
          <a:lstStyle/>
          <a:p>
            <a:pPr marL="0" indent="0">
              <a:lnSpc>
                <a:spcPts val="3002"/>
              </a:lnSpc>
              <a:buNone/>
            </a:pPr>
            <a:endParaRPr lang="en-US" sz="1876" dirty="0"/>
          </a:p>
        </p:txBody>
      </p:sp>
      <p:sp>
        <p:nvSpPr>
          <p:cNvPr id="9" name="Text 5"/>
          <p:cNvSpPr/>
          <p:nvPr/>
        </p:nvSpPr>
        <p:spPr>
          <a:xfrm>
            <a:off x="7557254" y="4901089"/>
            <a:ext cx="5993368" cy="381119"/>
          </a:xfrm>
          <a:prstGeom prst="rect">
            <a:avLst/>
          </a:prstGeom>
          <a:noFill/>
          <a:ln/>
        </p:spPr>
        <p:txBody>
          <a:bodyPr wrap="none" rtlCol="0" anchor="t"/>
          <a:lstStyle/>
          <a:p>
            <a:pPr marL="0" indent="0">
              <a:lnSpc>
                <a:spcPts val="3002"/>
              </a:lnSpc>
              <a:buNone/>
            </a:pPr>
            <a:endParaRPr lang="en-US" sz="1876" dirty="0"/>
          </a:p>
        </p:txBody>
      </p:sp>
      <p:sp>
        <p:nvSpPr>
          <p:cNvPr id="11" name="Text 7"/>
          <p:cNvSpPr/>
          <p:nvPr/>
        </p:nvSpPr>
        <p:spPr>
          <a:xfrm>
            <a:off x="1079778" y="5583198"/>
            <a:ext cx="5993368" cy="381119"/>
          </a:xfrm>
          <a:prstGeom prst="rect">
            <a:avLst/>
          </a:prstGeom>
          <a:noFill/>
          <a:ln/>
        </p:spPr>
        <p:txBody>
          <a:bodyPr wrap="none" rtlCol="0" anchor="t"/>
          <a:lstStyle/>
          <a:p>
            <a:pPr marL="0" indent="0">
              <a:lnSpc>
                <a:spcPts val="3002"/>
              </a:lnSpc>
              <a:buNone/>
            </a:pPr>
            <a:endParaRPr lang="en-US" sz="1876" dirty="0"/>
          </a:p>
        </p:txBody>
      </p:sp>
      <p:sp>
        <p:nvSpPr>
          <p:cNvPr id="12" name="Text 8"/>
          <p:cNvSpPr/>
          <p:nvPr/>
        </p:nvSpPr>
        <p:spPr>
          <a:xfrm>
            <a:off x="7557254" y="5583198"/>
            <a:ext cx="5993368" cy="762238"/>
          </a:xfrm>
          <a:prstGeom prst="rect">
            <a:avLst/>
          </a:prstGeom>
          <a:noFill/>
          <a:ln/>
        </p:spPr>
        <p:txBody>
          <a:bodyPr wrap="square" rtlCol="0" anchor="t"/>
          <a:lstStyle/>
          <a:p>
            <a:pPr marL="0" indent="0">
              <a:lnSpc>
                <a:spcPts val="3002"/>
              </a:lnSpc>
              <a:buNone/>
            </a:pPr>
            <a:endParaRPr lang="en-US" sz="1876" dirty="0"/>
          </a:p>
        </p:txBody>
      </p:sp>
      <p:sp>
        <p:nvSpPr>
          <p:cNvPr id="14" name="Text 10"/>
          <p:cNvSpPr/>
          <p:nvPr/>
        </p:nvSpPr>
        <p:spPr>
          <a:xfrm>
            <a:off x="1079778" y="6646426"/>
            <a:ext cx="5993368" cy="381119"/>
          </a:xfrm>
          <a:prstGeom prst="rect">
            <a:avLst/>
          </a:prstGeom>
          <a:noFill/>
          <a:ln/>
        </p:spPr>
        <p:txBody>
          <a:bodyPr wrap="none" rtlCol="0" anchor="t"/>
          <a:lstStyle/>
          <a:p>
            <a:pPr marL="0" indent="0">
              <a:lnSpc>
                <a:spcPts val="3002"/>
              </a:lnSpc>
              <a:buNone/>
            </a:pPr>
            <a:endParaRPr lang="en-US" sz="1876" dirty="0"/>
          </a:p>
        </p:txBody>
      </p:sp>
      <p:sp>
        <p:nvSpPr>
          <p:cNvPr id="15" name="Text 11"/>
          <p:cNvSpPr/>
          <p:nvPr/>
        </p:nvSpPr>
        <p:spPr>
          <a:xfrm>
            <a:off x="7557254" y="6646426"/>
            <a:ext cx="5993368" cy="762238"/>
          </a:xfrm>
          <a:prstGeom prst="rect">
            <a:avLst/>
          </a:prstGeom>
          <a:noFill/>
          <a:ln/>
        </p:spPr>
        <p:txBody>
          <a:bodyPr wrap="square" rtlCol="0" anchor="t"/>
          <a:lstStyle/>
          <a:p>
            <a:pPr marL="0" indent="0">
              <a:lnSpc>
                <a:spcPts val="3002"/>
              </a:lnSpc>
              <a:buNone/>
            </a:pPr>
            <a:endParaRPr lang="en-US" sz="1876" dirty="0"/>
          </a:p>
        </p:txBody>
      </p:sp>
      <p:sp>
        <p:nvSpPr>
          <p:cNvPr id="16" name="TextBox 15">
            <a:extLst>
              <a:ext uri="{FF2B5EF4-FFF2-40B4-BE49-F238E27FC236}">
                <a16:creationId xmlns:a16="http://schemas.microsoft.com/office/drawing/2014/main" id="{64842FC1-3195-BE2B-A3DF-B90B7D2A2997}"/>
              </a:ext>
            </a:extLst>
          </p:cNvPr>
          <p:cNvSpPr txBox="1"/>
          <p:nvPr/>
        </p:nvSpPr>
        <p:spPr>
          <a:xfrm>
            <a:off x="591014" y="4001591"/>
            <a:ext cx="13448371" cy="3785652"/>
          </a:xfrm>
          <a:prstGeom prst="rect">
            <a:avLst/>
          </a:prstGeom>
          <a:noFill/>
        </p:spPr>
        <p:txBody>
          <a:bodyPr wrap="square" rtlCol="0">
            <a:spAutoFit/>
          </a:bodyPr>
          <a:lstStyle/>
          <a:p>
            <a:r>
              <a:rPr lang="en-US" sz="2000" dirty="0">
                <a:solidFill>
                  <a:schemeClr val="bg1"/>
                </a:solidFill>
              </a:rPr>
              <a:t>Objective: Create a web application that classifies emails as either 'HAM' (</a:t>
            </a:r>
            <a:r>
              <a:rPr lang="en-US" sz="2000" dirty="0" err="1">
                <a:solidFill>
                  <a:schemeClr val="bg1"/>
                </a:solidFill>
              </a:rPr>
              <a:t>nonspam</a:t>
            </a:r>
            <a:r>
              <a:rPr lang="en-US" sz="2000" dirty="0">
                <a:solidFill>
                  <a:schemeClr val="bg1"/>
                </a:solidFill>
              </a:rPr>
              <a:t>) or 'SPAM' using a pretrained Naive Bayes model.</a:t>
            </a:r>
          </a:p>
          <a:p>
            <a:endParaRPr lang="en-US" sz="2000" dirty="0">
              <a:solidFill>
                <a:schemeClr val="bg1"/>
              </a:solidFill>
            </a:endParaRPr>
          </a:p>
          <a:p>
            <a:r>
              <a:rPr lang="en-US" sz="2000" dirty="0">
                <a:solidFill>
                  <a:schemeClr val="bg1"/>
                </a:solidFill>
              </a:rPr>
              <a:t>Key Features:</a:t>
            </a:r>
          </a:p>
          <a:p>
            <a:r>
              <a:rPr lang="en-US" sz="2000" dirty="0">
                <a:solidFill>
                  <a:schemeClr val="bg1"/>
                </a:solidFill>
              </a:rPr>
              <a:t> Email Classification: Determines whether an email is 'HAM' or 'SPAM' based on the provided text input.</a:t>
            </a:r>
          </a:p>
          <a:p>
            <a:r>
              <a:rPr lang="en-US" sz="2000" dirty="0">
                <a:solidFill>
                  <a:schemeClr val="bg1"/>
                </a:solidFill>
              </a:rPr>
              <a:t> User Interface: Offers a web interface where users can input email content and receive classification results.</a:t>
            </a:r>
          </a:p>
          <a:p>
            <a:endParaRPr lang="en-US" sz="2000" dirty="0">
              <a:solidFill>
                <a:schemeClr val="bg1"/>
              </a:solidFill>
            </a:endParaRPr>
          </a:p>
          <a:p>
            <a:r>
              <a:rPr lang="en-US" sz="2000" dirty="0">
                <a:solidFill>
                  <a:schemeClr val="bg1"/>
                </a:solidFill>
              </a:rPr>
              <a:t>Technologies Used:</a:t>
            </a:r>
          </a:p>
          <a:p>
            <a:r>
              <a:rPr lang="en-US" sz="2000" dirty="0">
                <a:solidFill>
                  <a:schemeClr val="bg1"/>
                </a:solidFill>
              </a:rPr>
              <a:t> Flask: Python web framework for building the application.</a:t>
            </a:r>
          </a:p>
          <a:p>
            <a:r>
              <a:rPr lang="en-US" sz="2000" dirty="0">
                <a:solidFill>
                  <a:schemeClr val="bg1"/>
                </a:solidFill>
              </a:rPr>
              <a:t> joblib: Loads the pretrained model and text transformations.</a:t>
            </a:r>
          </a:p>
          <a:p>
            <a:r>
              <a:rPr lang="en-US" sz="2000" dirty="0">
                <a:solidFill>
                  <a:schemeClr val="bg1"/>
                </a:solidFill>
              </a:rPr>
              <a:t> Bag of Words (</a:t>
            </a:r>
            <a:r>
              <a:rPr lang="en-US" sz="2000" dirty="0" err="1">
                <a:solidFill>
                  <a:schemeClr val="bg1"/>
                </a:solidFill>
              </a:rPr>
              <a:t>BoW</a:t>
            </a:r>
            <a:r>
              <a:rPr lang="en-US" sz="2000" dirty="0">
                <a:solidFill>
                  <a:schemeClr val="bg1"/>
                </a:solidFill>
              </a:rPr>
              <a:t>): Converts email text into a numerical format for model prediction.</a:t>
            </a:r>
          </a:p>
          <a:p>
            <a:r>
              <a:rPr lang="en-US" sz="2000" dirty="0">
                <a:solidFill>
                  <a:schemeClr val="bg1"/>
                </a:solidFill>
              </a:rPr>
              <a:t> Naive Bayes Model: A Bernoulli Naive Bayes classifier used to categorize emails as 'HAM' or 'SPAM'.</a:t>
            </a:r>
            <a:endParaRPr lang="en-IN" sz="2000" dirty="0">
              <a:solidFill>
                <a:schemeClr val="bg1"/>
              </a:solidFill>
            </a:endParaRPr>
          </a:p>
        </p:txBody>
      </p:sp>
    </p:spTree>
    <p:extLst>
      <p:ext uri="{BB962C8B-B14F-4D97-AF65-F5344CB8AC3E}">
        <p14:creationId xmlns:p14="http://schemas.microsoft.com/office/powerpoint/2010/main" val="3109416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446"/>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8333772" y="4817"/>
            <a:ext cx="6296628" cy="8229600"/>
          </a:xfrm>
          <a:prstGeom prst="rect">
            <a:avLst/>
          </a:prstGeom>
        </p:spPr>
      </p:pic>
      <p:sp>
        <p:nvSpPr>
          <p:cNvPr id="6" name="Text 1"/>
          <p:cNvSpPr/>
          <p:nvPr/>
        </p:nvSpPr>
        <p:spPr>
          <a:xfrm>
            <a:off x="474563" y="462526"/>
            <a:ext cx="7211020" cy="547092"/>
          </a:xfrm>
          <a:prstGeom prst="rect">
            <a:avLst/>
          </a:prstGeom>
          <a:noFill/>
          <a:ln/>
        </p:spPr>
        <p:txBody>
          <a:bodyPr wrap="none" rtlCol="0" anchor="t"/>
          <a:lstStyle/>
          <a:p>
            <a:pPr>
              <a:lnSpc>
                <a:spcPts val="4308"/>
              </a:lnSpc>
            </a:pPr>
            <a:r>
              <a:rPr lang="en-US" sz="3600" u="sng" dirty="0">
                <a:solidFill>
                  <a:srgbClr val="DCD7E5"/>
                </a:solidFill>
                <a:latin typeface="Montserrat" pitchFamily="34" charset="0"/>
              </a:rPr>
              <a:t>Farming crop prediction</a:t>
            </a:r>
            <a:endParaRPr lang="en-US" sz="3600" u="sng" dirty="0"/>
          </a:p>
          <a:p>
            <a:pPr marL="0" indent="0">
              <a:lnSpc>
                <a:spcPts val="4308"/>
              </a:lnSpc>
              <a:buNone/>
            </a:pPr>
            <a:endParaRPr lang="en-US" sz="3446" dirty="0"/>
          </a:p>
        </p:txBody>
      </p:sp>
      <p:sp>
        <p:nvSpPr>
          <p:cNvPr id="9" name="Text 4"/>
          <p:cNvSpPr/>
          <p:nvPr/>
        </p:nvSpPr>
        <p:spPr>
          <a:xfrm>
            <a:off x="6667976" y="2183011"/>
            <a:ext cx="3199209" cy="273487"/>
          </a:xfrm>
          <a:prstGeom prst="rect">
            <a:avLst/>
          </a:prstGeom>
          <a:noFill/>
          <a:ln/>
        </p:spPr>
        <p:txBody>
          <a:bodyPr wrap="none" rtlCol="0" anchor="t"/>
          <a:lstStyle/>
          <a:p>
            <a:pPr marL="0" indent="0">
              <a:lnSpc>
                <a:spcPts val="2154"/>
              </a:lnSpc>
              <a:buNone/>
            </a:pPr>
            <a:endParaRPr lang="en-US" sz="1723" dirty="0"/>
          </a:p>
        </p:txBody>
      </p:sp>
      <p:sp>
        <p:nvSpPr>
          <p:cNvPr id="10" name="Text 5"/>
          <p:cNvSpPr/>
          <p:nvPr/>
        </p:nvSpPr>
        <p:spPr>
          <a:xfrm>
            <a:off x="6667976" y="2561511"/>
            <a:ext cx="7349728" cy="560070"/>
          </a:xfrm>
          <a:prstGeom prst="rect">
            <a:avLst/>
          </a:prstGeom>
          <a:noFill/>
          <a:ln/>
        </p:spPr>
        <p:txBody>
          <a:bodyPr wrap="square" rtlCol="0" anchor="t"/>
          <a:lstStyle/>
          <a:p>
            <a:pPr marL="0" indent="0">
              <a:lnSpc>
                <a:spcPts val="2206"/>
              </a:lnSpc>
              <a:buNone/>
            </a:pPr>
            <a:endParaRPr lang="en-US" sz="1379" dirty="0"/>
          </a:p>
        </p:txBody>
      </p:sp>
      <p:sp>
        <p:nvSpPr>
          <p:cNvPr id="24" name="TextBox 23">
            <a:extLst>
              <a:ext uri="{FF2B5EF4-FFF2-40B4-BE49-F238E27FC236}">
                <a16:creationId xmlns:a16="http://schemas.microsoft.com/office/drawing/2014/main" id="{4E8FBB0A-13AC-4285-7949-397C7C93918D}"/>
              </a:ext>
            </a:extLst>
          </p:cNvPr>
          <p:cNvSpPr txBox="1"/>
          <p:nvPr/>
        </p:nvSpPr>
        <p:spPr>
          <a:xfrm>
            <a:off x="285592" y="1284238"/>
            <a:ext cx="7708739" cy="2554545"/>
          </a:xfrm>
          <a:prstGeom prst="rect">
            <a:avLst/>
          </a:prstGeom>
          <a:noFill/>
        </p:spPr>
        <p:txBody>
          <a:bodyPr wrap="square" rtlCol="0">
            <a:spAutoFit/>
          </a:bodyPr>
          <a:lstStyle/>
          <a:p>
            <a:r>
              <a:rPr lang="en-US" sz="2000" dirty="0">
                <a:solidFill>
                  <a:schemeClr val="bg1"/>
                </a:solidFill>
              </a:rPr>
              <a:t>This project aims to develop a web application that recommends the most suitable crops for cultivation based on environmental and soil parameters. Using Flask as the web framework, the application features an interactive form where users input their data. The backend employs Joblib to load pretrained models and Standard Scaler for data normalization. </a:t>
            </a:r>
            <a:r>
              <a:rPr lang="en-US" sz="2000" dirty="0" err="1">
                <a:solidFill>
                  <a:schemeClr val="bg1"/>
                </a:solidFill>
              </a:rPr>
              <a:t>KMeans</a:t>
            </a:r>
            <a:r>
              <a:rPr lang="en-US" sz="2000" dirty="0">
                <a:solidFill>
                  <a:schemeClr val="bg1"/>
                </a:solidFill>
              </a:rPr>
              <a:t> Clustering is used to categorize the input data into clusters, and a Pandas Data Frame maps these clusters to specific crop labels. The application then predicts and displays the optimal crops based on these clusters.</a:t>
            </a:r>
          </a:p>
        </p:txBody>
      </p:sp>
      <p:pic>
        <p:nvPicPr>
          <p:cNvPr id="7" name="Picture 6">
            <a:extLst>
              <a:ext uri="{FF2B5EF4-FFF2-40B4-BE49-F238E27FC236}">
                <a16:creationId xmlns:a16="http://schemas.microsoft.com/office/drawing/2014/main" id="{C62C387F-559E-2B4E-E5FD-312507D6074E}"/>
              </a:ext>
            </a:extLst>
          </p:cNvPr>
          <p:cNvPicPr>
            <a:picLocks noChangeAspect="1"/>
          </p:cNvPicPr>
          <p:nvPr/>
        </p:nvPicPr>
        <p:blipFill rotWithShape="1">
          <a:blip r:embed="rId5"/>
          <a:srcRect l="27184" r="30466"/>
          <a:stretch/>
        </p:blipFill>
        <p:spPr>
          <a:xfrm>
            <a:off x="8279922" y="0"/>
            <a:ext cx="6296628" cy="8238915"/>
          </a:xfrm>
          <a:prstGeom prst="rect">
            <a:avLst/>
          </a:prstGeom>
        </p:spPr>
      </p:pic>
      <p:pic>
        <p:nvPicPr>
          <p:cNvPr id="11" name="Picture 10">
            <a:extLst>
              <a:ext uri="{FF2B5EF4-FFF2-40B4-BE49-F238E27FC236}">
                <a16:creationId xmlns:a16="http://schemas.microsoft.com/office/drawing/2014/main" id="{86AA6E71-43BE-7F32-53F1-875C2BFB9E64}"/>
              </a:ext>
            </a:extLst>
          </p:cNvPr>
          <p:cNvPicPr>
            <a:picLocks noChangeAspect="1"/>
          </p:cNvPicPr>
          <p:nvPr/>
        </p:nvPicPr>
        <p:blipFill>
          <a:blip r:embed="rId6"/>
          <a:stretch>
            <a:fillRect/>
          </a:stretch>
        </p:blipFill>
        <p:spPr>
          <a:xfrm>
            <a:off x="1157225" y="4451004"/>
            <a:ext cx="6343411" cy="35667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57066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446"/>
            <a:ext cx="14630400" cy="8229600"/>
          </a:xfrm>
          <a:prstGeom prst="rect">
            <a:avLst/>
          </a:prstGeom>
          <a:solidFill>
            <a:srgbClr val="0D0A2C">
              <a:alpha val="75000"/>
            </a:srgbClr>
          </a:solidFill>
          <a:ln/>
        </p:spPr>
      </p:sp>
      <p:sp>
        <p:nvSpPr>
          <p:cNvPr id="6" name="Text 1"/>
          <p:cNvSpPr/>
          <p:nvPr/>
        </p:nvSpPr>
        <p:spPr>
          <a:xfrm>
            <a:off x="474563" y="462526"/>
            <a:ext cx="7211020" cy="547092"/>
          </a:xfrm>
          <a:prstGeom prst="rect">
            <a:avLst/>
          </a:prstGeom>
          <a:noFill/>
          <a:ln/>
        </p:spPr>
        <p:txBody>
          <a:bodyPr wrap="none" rtlCol="0" anchor="t"/>
          <a:lstStyle/>
          <a:p>
            <a:pPr marL="0" indent="0">
              <a:lnSpc>
                <a:spcPts val="4308"/>
              </a:lnSpc>
              <a:buNone/>
            </a:pPr>
            <a:r>
              <a:rPr lang="en-US" sz="3600" b="1" u="sng" dirty="0">
                <a:solidFill>
                  <a:schemeClr val="bg1"/>
                </a:solidFill>
              </a:rPr>
              <a:t>RealTime Emotion Detection Using </a:t>
            </a:r>
            <a:r>
              <a:rPr lang="en-US" sz="3600" b="1" u="sng" dirty="0">
                <a:solidFill>
                  <a:schemeClr val="accent4">
                    <a:lumMod val="60000"/>
                    <a:lumOff val="40000"/>
                  </a:schemeClr>
                </a:solidFill>
              </a:rPr>
              <a:t>CNN</a:t>
            </a:r>
            <a:r>
              <a:rPr lang="en-US" sz="3600" b="1" u="sng" dirty="0">
                <a:solidFill>
                  <a:schemeClr val="bg1"/>
                </a:solidFill>
              </a:rPr>
              <a:t>, </a:t>
            </a:r>
            <a:r>
              <a:rPr lang="en-US" sz="3600" b="1" u="sng" dirty="0">
                <a:solidFill>
                  <a:schemeClr val="accent4">
                    <a:lumMod val="60000"/>
                    <a:lumOff val="40000"/>
                  </a:schemeClr>
                </a:solidFill>
              </a:rPr>
              <a:t>TensorFlow</a:t>
            </a:r>
            <a:r>
              <a:rPr lang="en-US" sz="3600" b="1" u="sng" dirty="0">
                <a:solidFill>
                  <a:schemeClr val="bg1"/>
                </a:solidFill>
              </a:rPr>
              <a:t>, and </a:t>
            </a:r>
            <a:r>
              <a:rPr lang="en-US" sz="3600" b="1" u="sng" dirty="0">
                <a:solidFill>
                  <a:schemeClr val="accent4">
                    <a:lumMod val="60000"/>
                    <a:lumOff val="40000"/>
                  </a:schemeClr>
                </a:solidFill>
              </a:rPr>
              <a:t>OpenCV</a:t>
            </a:r>
            <a:endParaRPr lang="en-US" sz="3446" b="1" u="sng" dirty="0">
              <a:solidFill>
                <a:schemeClr val="accent4">
                  <a:lumMod val="60000"/>
                  <a:lumOff val="40000"/>
                </a:schemeClr>
              </a:solidFill>
            </a:endParaRPr>
          </a:p>
        </p:txBody>
      </p:sp>
      <p:sp>
        <p:nvSpPr>
          <p:cNvPr id="9" name="Text 4"/>
          <p:cNvSpPr/>
          <p:nvPr/>
        </p:nvSpPr>
        <p:spPr>
          <a:xfrm>
            <a:off x="6667976" y="2183011"/>
            <a:ext cx="3199209" cy="273487"/>
          </a:xfrm>
          <a:prstGeom prst="rect">
            <a:avLst/>
          </a:prstGeom>
          <a:noFill/>
          <a:ln/>
        </p:spPr>
        <p:txBody>
          <a:bodyPr wrap="none" rtlCol="0" anchor="t"/>
          <a:lstStyle/>
          <a:p>
            <a:pPr marL="0" indent="0">
              <a:lnSpc>
                <a:spcPts val="2154"/>
              </a:lnSpc>
              <a:buNone/>
            </a:pPr>
            <a:endParaRPr lang="en-US" sz="1723" dirty="0"/>
          </a:p>
        </p:txBody>
      </p:sp>
      <p:sp>
        <p:nvSpPr>
          <p:cNvPr id="10" name="Text 5"/>
          <p:cNvSpPr/>
          <p:nvPr/>
        </p:nvSpPr>
        <p:spPr>
          <a:xfrm>
            <a:off x="6667976" y="2561511"/>
            <a:ext cx="7349728" cy="560070"/>
          </a:xfrm>
          <a:prstGeom prst="rect">
            <a:avLst/>
          </a:prstGeom>
          <a:noFill/>
          <a:ln/>
        </p:spPr>
        <p:txBody>
          <a:bodyPr wrap="square" rtlCol="0" anchor="t"/>
          <a:lstStyle/>
          <a:p>
            <a:pPr marL="0" indent="0">
              <a:lnSpc>
                <a:spcPts val="2206"/>
              </a:lnSpc>
              <a:buNone/>
            </a:pPr>
            <a:endParaRPr lang="en-US" sz="1379" dirty="0"/>
          </a:p>
        </p:txBody>
      </p:sp>
      <p:sp>
        <p:nvSpPr>
          <p:cNvPr id="24" name="TextBox 23">
            <a:extLst>
              <a:ext uri="{FF2B5EF4-FFF2-40B4-BE49-F238E27FC236}">
                <a16:creationId xmlns:a16="http://schemas.microsoft.com/office/drawing/2014/main" id="{4E8FBB0A-13AC-4285-7949-397C7C93918D}"/>
              </a:ext>
            </a:extLst>
          </p:cNvPr>
          <p:cNvSpPr txBox="1"/>
          <p:nvPr/>
        </p:nvSpPr>
        <p:spPr>
          <a:xfrm>
            <a:off x="474563" y="1263783"/>
            <a:ext cx="13898760" cy="2308324"/>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Project Overview:</a:t>
            </a:r>
            <a:r>
              <a:rPr lang="en-US" sz="2400" dirty="0">
                <a:solidFill>
                  <a:schemeClr val="bg1"/>
                </a:solidFill>
                <a:latin typeface="Arial" panose="020B0604020202020204" pitchFamily="34" charset="0"/>
                <a:cs typeface="Arial" panose="020B0604020202020204" pitchFamily="34" charset="0"/>
              </a:rPr>
              <a:t> </a:t>
            </a:r>
          </a:p>
          <a:p>
            <a:endParaRPr lang="en-US" sz="2000" dirty="0">
              <a:solidFill>
                <a:schemeClr val="bg1"/>
              </a:solidFill>
            </a:endParaRPr>
          </a:p>
          <a:p>
            <a:r>
              <a:rPr lang="en-US" sz="2000" dirty="0">
                <a:solidFill>
                  <a:schemeClr val="bg1"/>
                </a:solidFill>
              </a:rPr>
              <a:t>This project develops a robust realtime emotion detection system, leveraging deep learning and computer vision techniques. The system is capable of capturing live video from a webcam, detecting human faces, and accurately classifying emotions such as happiness, anger, sadness, and more. The implementation combines several powerful Python libraries and frameworks to achieve high performance and realtime processing.</a:t>
            </a:r>
          </a:p>
          <a:p>
            <a:endParaRPr lang="en-US" sz="2000" dirty="0">
              <a:solidFill>
                <a:schemeClr val="bg1"/>
              </a:solidFill>
            </a:endParaRPr>
          </a:p>
        </p:txBody>
      </p:sp>
      <p:sp>
        <p:nvSpPr>
          <p:cNvPr id="8" name="TextBox 7">
            <a:extLst>
              <a:ext uri="{FF2B5EF4-FFF2-40B4-BE49-F238E27FC236}">
                <a16:creationId xmlns:a16="http://schemas.microsoft.com/office/drawing/2014/main" id="{E429B581-ACFC-39E0-8958-7BB767CAAEEC}"/>
              </a:ext>
            </a:extLst>
          </p:cNvPr>
          <p:cNvSpPr txBox="1"/>
          <p:nvPr/>
        </p:nvSpPr>
        <p:spPr>
          <a:xfrm>
            <a:off x="474561" y="3458191"/>
            <a:ext cx="6858607" cy="4431983"/>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Key Components (</a:t>
            </a:r>
            <a:r>
              <a:rPr lang="en-US" sz="2000" b="1" dirty="0">
                <a:solidFill>
                  <a:schemeClr val="accent3">
                    <a:lumMod val="60000"/>
                    <a:lumOff val="40000"/>
                  </a:schemeClr>
                </a:solidFill>
              </a:rPr>
              <a:t>Model Architecture</a:t>
            </a:r>
            <a:r>
              <a:rPr lang="en-US" sz="2000" b="1" dirty="0">
                <a:solidFill>
                  <a:schemeClr val="bg1"/>
                </a:solidFill>
                <a:latin typeface="Arial" panose="020B0604020202020204" pitchFamily="34" charset="0"/>
                <a:cs typeface="Arial" panose="020B0604020202020204" pitchFamily="34" charset="0"/>
              </a:rPr>
              <a:t>)</a:t>
            </a:r>
          </a:p>
          <a:p>
            <a:endParaRPr lang="en-US" sz="2000" b="1" dirty="0">
              <a:solidFill>
                <a:schemeClr val="bg1"/>
              </a:solidFill>
            </a:endParaRPr>
          </a:p>
          <a:p>
            <a:pPr marL="342900" indent="-342900">
              <a:buFont typeface="Wingdings" panose="05000000000000000000" pitchFamily="2" charset="2"/>
              <a:buChar char="v"/>
            </a:pPr>
            <a:r>
              <a:rPr lang="en-US" sz="2000" dirty="0">
                <a:solidFill>
                  <a:schemeClr val="bg1"/>
                </a:solidFill>
              </a:rPr>
              <a:t>  Sequential Model: The project uses a Sequential model from TensorFlow's Keras API, which is suitable for stacking multiple layers in a linear manner.</a:t>
            </a:r>
          </a:p>
          <a:p>
            <a:pPr marL="342900" indent="-342900">
              <a:buFont typeface="Wingdings" panose="05000000000000000000" pitchFamily="2" charset="2"/>
              <a:buChar char="v"/>
            </a:pPr>
            <a:endParaRPr lang="en-US" sz="2000" dirty="0">
              <a:solidFill>
                <a:schemeClr val="bg1"/>
              </a:solidFill>
            </a:endParaRPr>
          </a:p>
          <a:p>
            <a:pPr marL="342900" indent="-342900" algn="l" rtl="0" eaLnBrk="1" latinLnBrk="0" hangingPunct="1">
              <a:spcBef>
                <a:spcPts val="0"/>
              </a:spcBef>
              <a:spcAft>
                <a:spcPts val="0"/>
              </a:spcAft>
              <a:buFont typeface="Wingdings" panose="05000000000000000000" pitchFamily="2" charset="2"/>
              <a:buChar char="v"/>
            </a:pPr>
            <a:r>
              <a:rPr lang="en-US" sz="2000" dirty="0">
                <a:solidFill>
                  <a:schemeClr val="bg1"/>
                </a:solidFill>
              </a:rPr>
              <a:t>  Conv2D Layer: Convolutional layers are employed to perform 2D convolutions on the input image, extracting essential features related to emotion detection.</a:t>
            </a:r>
          </a:p>
          <a:p>
            <a:pPr marL="342900" indent="-342900" algn="l" rtl="0" eaLnBrk="1" latinLnBrk="0" hangingPunct="1">
              <a:spcBef>
                <a:spcPts val="0"/>
              </a:spcBef>
              <a:spcAft>
                <a:spcPts val="0"/>
              </a:spcAft>
              <a:buFont typeface="Wingdings" panose="05000000000000000000" pitchFamily="2" charset="2"/>
              <a:buChar char="v"/>
            </a:pPr>
            <a:endParaRPr lang="en-US" sz="2000" dirty="0">
              <a:solidFill>
                <a:schemeClr val="bg1"/>
              </a:solidFill>
            </a:endParaRPr>
          </a:p>
          <a:p>
            <a:pPr marL="342900" indent="-342900" algn="l" rtl="0" eaLnBrk="1" latinLnBrk="0" hangingPunct="1">
              <a:spcBef>
                <a:spcPts val="0"/>
              </a:spcBef>
              <a:spcAft>
                <a:spcPts val="0"/>
              </a:spcAft>
              <a:buFont typeface="Wingdings" panose="05000000000000000000" pitchFamily="2" charset="2"/>
              <a:buChar char="v"/>
            </a:pPr>
            <a:r>
              <a:rPr lang="en-US" sz="2000" kern="1200" dirty="0">
                <a:solidFill>
                  <a:srgbClr val="FFFFFF"/>
                </a:solidFill>
                <a:effectLst/>
                <a:latin typeface="Tw Cen MT" panose="020B0602020104020603" pitchFamily="34" charset="0"/>
                <a:ea typeface="+mn-ea"/>
                <a:cs typeface="+mn-cs"/>
              </a:rPr>
              <a:t> MaxPooling2D Layer: Max pooling layers are added to downsample the input representation, reducing its dimensionality and computational complexity.</a:t>
            </a:r>
            <a:endParaRPr lang="en-IN" sz="2000" dirty="0">
              <a:effectLst/>
            </a:endParaRPr>
          </a:p>
          <a:p>
            <a:pPr marL="0" algn="l" rtl="0" eaLnBrk="1" latinLnBrk="0" hangingPunct="1">
              <a:spcBef>
                <a:spcPts val="0"/>
              </a:spcBef>
              <a:spcAft>
                <a:spcPts val="0"/>
              </a:spcAft>
            </a:pPr>
            <a:r>
              <a:rPr lang="en-US" sz="1800" kern="1200" dirty="0">
                <a:solidFill>
                  <a:srgbClr val="FFFFFF"/>
                </a:solidFill>
                <a:effectLst/>
                <a:latin typeface="Tw Cen MT" panose="020B0602020104020603" pitchFamily="34" charset="0"/>
                <a:ea typeface="+mn-ea"/>
                <a:cs typeface="+mn-cs"/>
              </a:rPr>
              <a:t>  </a:t>
            </a:r>
            <a:endParaRPr lang="en-IN" dirty="0"/>
          </a:p>
        </p:txBody>
      </p:sp>
      <p:pic>
        <p:nvPicPr>
          <p:cNvPr id="13" name="Picture 12">
            <a:extLst>
              <a:ext uri="{FF2B5EF4-FFF2-40B4-BE49-F238E27FC236}">
                <a16:creationId xmlns:a16="http://schemas.microsoft.com/office/drawing/2014/main" id="{2D67DD1F-1F3A-8230-CFD8-A5230B7CC78E}"/>
              </a:ext>
            </a:extLst>
          </p:cNvPr>
          <p:cNvPicPr>
            <a:picLocks noChangeAspect="1"/>
          </p:cNvPicPr>
          <p:nvPr/>
        </p:nvPicPr>
        <p:blipFill>
          <a:blip r:embed="rId4"/>
          <a:stretch>
            <a:fillRect/>
          </a:stretch>
        </p:blipFill>
        <p:spPr>
          <a:xfrm>
            <a:off x="7333169" y="3534293"/>
            <a:ext cx="7297231" cy="4733121"/>
          </a:xfrm>
          <a:prstGeom prst="rect">
            <a:avLst/>
          </a:prstGeom>
        </p:spPr>
      </p:pic>
    </p:spTree>
    <p:extLst>
      <p:ext uri="{BB962C8B-B14F-4D97-AF65-F5344CB8AC3E}">
        <p14:creationId xmlns:p14="http://schemas.microsoft.com/office/powerpoint/2010/main" val="94780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446"/>
            <a:ext cx="14630400" cy="8229600"/>
          </a:xfrm>
          <a:prstGeom prst="rect">
            <a:avLst/>
          </a:prstGeom>
          <a:solidFill>
            <a:srgbClr val="0D0A2C">
              <a:alpha val="75000"/>
            </a:srgbClr>
          </a:solidFill>
          <a:ln/>
        </p:spPr>
      </p:sp>
      <p:sp>
        <p:nvSpPr>
          <p:cNvPr id="9" name="Text 4"/>
          <p:cNvSpPr/>
          <p:nvPr/>
        </p:nvSpPr>
        <p:spPr>
          <a:xfrm>
            <a:off x="6667976" y="2183011"/>
            <a:ext cx="3199209" cy="273487"/>
          </a:xfrm>
          <a:prstGeom prst="rect">
            <a:avLst/>
          </a:prstGeom>
          <a:noFill/>
          <a:ln/>
        </p:spPr>
        <p:txBody>
          <a:bodyPr wrap="none" rtlCol="0" anchor="t"/>
          <a:lstStyle/>
          <a:p>
            <a:pPr marL="0" indent="0">
              <a:lnSpc>
                <a:spcPts val="2154"/>
              </a:lnSpc>
              <a:buNone/>
            </a:pPr>
            <a:endParaRPr lang="en-US" sz="1723" dirty="0"/>
          </a:p>
        </p:txBody>
      </p:sp>
      <p:sp>
        <p:nvSpPr>
          <p:cNvPr id="10" name="Text 5"/>
          <p:cNvSpPr/>
          <p:nvPr/>
        </p:nvSpPr>
        <p:spPr>
          <a:xfrm>
            <a:off x="6667976" y="2561511"/>
            <a:ext cx="7349728" cy="560070"/>
          </a:xfrm>
          <a:prstGeom prst="rect">
            <a:avLst/>
          </a:prstGeom>
          <a:noFill/>
          <a:ln/>
        </p:spPr>
        <p:txBody>
          <a:bodyPr wrap="square" rtlCol="0" anchor="t"/>
          <a:lstStyle/>
          <a:p>
            <a:pPr marL="0" indent="0">
              <a:lnSpc>
                <a:spcPts val="2206"/>
              </a:lnSpc>
              <a:buNone/>
            </a:pPr>
            <a:endParaRPr lang="en-US" sz="1379" dirty="0"/>
          </a:p>
        </p:txBody>
      </p:sp>
      <p:sp>
        <p:nvSpPr>
          <p:cNvPr id="24" name="TextBox 23">
            <a:extLst>
              <a:ext uri="{FF2B5EF4-FFF2-40B4-BE49-F238E27FC236}">
                <a16:creationId xmlns:a16="http://schemas.microsoft.com/office/drawing/2014/main" id="{4E8FBB0A-13AC-4285-7949-397C7C93918D}"/>
              </a:ext>
            </a:extLst>
          </p:cNvPr>
          <p:cNvSpPr txBox="1"/>
          <p:nvPr/>
        </p:nvSpPr>
        <p:spPr>
          <a:xfrm>
            <a:off x="474563" y="1263783"/>
            <a:ext cx="13898760" cy="400110"/>
          </a:xfrm>
          <a:prstGeom prst="rect">
            <a:avLst/>
          </a:prstGeom>
          <a:noFill/>
        </p:spPr>
        <p:txBody>
          <a:bodyPr wrap="square" rtlCol="0">
            <a:spAutoFit/>
          </a:bodyPr>
          <a:lstStyle/>
          <a:p>
            <a:endParaRPr lang="en-US" sz="2000" dirty="0">
              <a:solidFill>
                <a:schemeClr val="bg1"/>
              </a:solidFill>
            </a:endParaRPr>
          </a:p>
        </p:txBody>
      </p:sp>
      <p:sp>
        <p:nvSpPr>
          <p:cNvPr id="8" name="TextBox 7">
            <a:extLst>
              <a:ext uri="{FF2B5EF4-FFF2-40B4-BE49-F238E27FC236}">
                <a16:creationId xmlns:a16="http://schemas.microsoft.com/office/drawing/2014/main" id="{E429B581-ACFC-39E0-8958-7BB767CAAEEC}"/>
              </a:ext>
            </a:extLst>
          </p:cNvPr>
          <p:cNvSpPr txBox="1"/>
          <p:nvPr/>
        </p:nvSpPr>
        <p:spPr>
          <a:xfrm>
            <a:off x="474561" y="404744"/>
            <a:ext cx="13408707" cy="8186857"/>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rPr>
              <a:t> Flatten Layer: The Flatten layer is used to convert the 2D matrix data into a 1D vector, which can be processed by fully connected layers.</a:t>
            </a:r>
          </a:p>
          <a:p>
            <a:pPr marL="342900" indent="-342900">
              <a:buFont typeface="Wingdings" panose="05000000000000000000" pitchFamily="2" charset="2"/>
              <a:buChar char="v"/>
            </a:pPr>
            <a:endParaRPr lang="en-US" sz="2000" dirty="0">
              <a:solidFill>
                <a:schemeClr val="bg1"/>
              </a:solidFill>
            </a:endParaRPr>
          </a:p>
          <a:p>
            <a:pPr marL="342900" indent="-342900">
              <a:buFont typeface="Wingdings" panose="05000000000000000000" pitchFamily="2" charset="2"/>
              <a:buChar char="v"/>
            </a:pPr>
            <a:r>
              <a:rPr lang="en-US" sz="2000" dirty="0">
                <a:solidFill>
                  <a:schemeClr val="bg1"/>
                </a:solidFill>
              </a:rPr>
              <a:t>   Dense Layer: Dense (fully connected) layers are used to perform the final classification of the input data, determining the emotion.</a:t>
            </a:r>
          </a:p>
          <a:p>
            <a:pPr marL="342900" indent="-342900">
              <a:buFont typeface="Wingdings" panose="05000000000000000000" pitchFamily="2" charset="2"/>
              <a:buChar char="v"/>
            </a:pPr>
            <a:endParaRPr lang="en-US" sz="2000" dirty="0">
              <a:solidFill>
                <a:schemeClr val="bg1"/>
              </a:solidFill>
            </a:endParaRPr>
          </a:p>
          <a:p>
            <a:pPr marL="342900" indent="-342900">
              <a:buFont typeface="Wingdings" panose="05000000000000000000" pitchFamily="2" charset="2"/>
              <a:buChar char="v"/>
            </a:pPr>
            <a:r>
              <a:rPr lang="en-US" sz="2000" dirty="0">
                <a:solidFill>
                  <a:schemeClr val="bg1"/>
                </a:solidFill>
              </a:rPr>
              <a:t>   Dropout Layer: Dropout layers are integrated to prevent overfitting by randomly setting a fraction of input units to zero during training.</a:t>
            </a:r>
          </a:p>
          <a:p>
            <a:pPr marL="342900" indent="-342900">
              <a:buFont typeface="Wingdings" panose="05000000000000000000" pitchFamily="2" charset="2"/>
              <a:buChar char="v"/>
            </a:pPr>
            <a:endParaRPr lang="en-US" sz="2000" dirty="0">
              <a:solidFill>
                <a:schemeClr val="bg1"/>
              </a:solidFill>
            </a:endParaRPr>
          </a:p>
          <a:p>
            <a:r>
              <a:rPr lang="en-US" sz="2200" b="1" u="sng" dirty="0">
                <a:solidFill>
                  <a:schemeClr val="accent3">
                    <a:lumMod val="60000"/>
                    <a:lumOff val="40000"/>
                  </a:schemeClr>
                </a:solidFill>
              </a:rPr>
              <a:t>Data Handling and Augmentation:</a:t>
            </a:r>
          </a:p>
          <a:p>
            <a:pPr marL="342900" indent="-342900">
              <a:buFont typeface="Wingdings" panose="05000000000000000000" pitchFamily="2" charset="2"/>
              <a:buChar char="v"/>
            </a:pPr>
            <a:endParaRPr lang="en-US" sz="2200" b="1" u="sng" dirty="0">
              <a:solidFill>
                <a:schemeClr val="bg1"/>
              </a:solidFill>
            </a:endParaRPr>
          </a:p>
          <a:p>
            <a:pPr marL="342900" indent="-342900">
              <a:buFont typeface="Wingdings" panose="05000000000000000000" pitchFamily="2" charset="2"/>
              <a:buChar char="v"/>
            </a:pPr>
            <a:r>
              <a:rPr lang="en-US" sz="2000" dirty="0">
                <a:solidFill>
                  <a:schemeClr val="bg1"/>
                </a:solidFill>
              </a:rPr>
              <a:t>   ImageDataGenerator: This class is used for realtime data augmentation during model training, enhancing the diversity of the training dataset and improving model generalization.</a:t>
            </a:r>
          </a:p>
          <a:p>
            <a:pPr marL="342900" indent="-342900">
              <a:buFont typeface="Wingdings" panose="05000000000000000000" pitchFamily="2" charset="2"/>
              <a:buChar char="v"/>
            </a:pPr>
            <a:endParaRPr lang="en-US" sz="2000" dirty="0">
              <a:solidFill>
                <a:schemeClr val="bg1"/>
              </a:solidFill>
            </a:endParaRPr>
          </a:p>
          <a:p>
            <a:r>
              <a:rPr lang="en-US" sz="2200" b="1" u="sng" dirty="0">
                <a:solidFill>
                  <a:schemeClr val="accent3">
                    <a:lumMod val="60000"/>
                    <a:lumOff val="40000"/>
                  </a:schemeClr>
                </a:solidFill>
              </a:rPr>
              <a:t>Model Optimization:</a:t>
            </a:r>
          </a:p>
          <a:p>
            <a:endParaRPr lang="en-US" sz="2200" b="1" u="sng" dirty="0">
              <a:solidFill>
                <a:schemeClr val="bg1"/>
              </a:solidFill>
            </a:endParaRPr>
          </a:p>
          <a:p>
            <a:pPr marL="342900" indent="-342900">
              <a:buFont typeface="Wingdings" panose="05000000000000000000" pitchFamily="2" charset="2"/>
              <a:buChar char="v"/>
            </a:pPr>
            <a:r>
              <a:rPr lang="en-US" sz="2000" dirty="0">
                <a:solidFill>
                  <a:schemeClr val="bg1"/>
                </a:solidFill>
              </a:rPr>
              <a:t>   Adam Optimizer: The Adam optimization algorithm is used to adjust the model's weights during training, providing an efficient and effective means of converging to an optimal solution.</a:t>
            </a:r>
          </a:p>
          <a:p>
            <a:pPr marL="342900" indent="-342900">
              <a:buFont typeface="Wingdings" panose="05000000000000000000" pitchFamily="2" charset="2"/>
              <a:buChar char="v"/>
            </a:pPr>
            <a:endParaRPr lang="en-US" sz="2000" dirty="0">
              <a:solidFill>
                <a:schemeClr val="bg1"/>
              </a:solidFill>
            </a:endParaRPr>
          </a:p>
          <a:p>
            <a:pPr marL="342900" indent="-342900">
              <a:buFont typeface="Wingdings" panose="05000000000000000000" pitchFamily="2" charset="2"/>
              <a:buChar char="v"/>
            </a:pPr>
            <a:r>
              <a:rPr lang="en-US" sz="2000" dirty="0">
                <a:solidFill>
                  <a:schemeClr val="bg1"/>
                </a:solidFill>
              </a:rPr>
              <a:t>   EarlyStopping Callback: Early stopping is employed to monitor the model's performance during training, halting the process when improvements plateau, thereby preventing overfitting.</a:t>
            </a:r>
          </a:p>
          <a:p>
            <a:pPr marL="342900" indent="-342900">
              <a:buFont typeface="Wingdings" panose="05000000000000000000" pitchFamily="2" charset="2"/>
              <a:buChar char="v"/>
            </a:pPr>
            <a:endParaRPr lang="en-US" sz="2000" dirty="0">
              <a:solidFill>
                <a:schemeClr val="bg1"/>
              </a:solidFill>
            </a:endParaRPr>
          </a:p>
          <a:p>
            <a:pPr marL="342900" indent="-342900">
              <a:buFont typeface="Wingdings" panose="05000000000000000000" pitchFamily="2" charset="2"/>
              <a:buChar char="v"/>
            </a:pPr>
            <a:r>
              <a:rPr lang="en-US" sz="2000" dirty="0">
                <a:solidFill>
                  <a:schemeClr val="bg1"/>
                </a:solidFill>
              </a:rPr>
              <a:t>   ModelCheckpoint Callback: The ModelCheckpoint callback is used to save the model with the best performance on the validation set, ensuring the final model is the most accurate version.</a:t>
            </a:r>
          </a:p>
          <a:p>
            <a:endParaRPr lang="en-US" sz="20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84349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743291"/>
            <a:ext cx="11437144" cy="771525"/>
          </a:xfrm>
          <a:prstGeom prst="rect">
            <a:avLst/>
          </a:prstGeom>
          <a:noFill/>
          <a:ln/>
        </p:spPr>
        <p:txBody>
          <a:bodyPr wrap="none" rtlCol="0" anchor="t"/>
          <a:lstStyle/>
          <a:p>
            <a:pPr>
              <a:lnSpc>
                <a:spcPts val="6075"/>
              </a:lnSpc>
            </a:pPr>
            <a:r>
              <a:rPr lang="en-US" sz="5400" b="1" u="sng" dirty="0">
                <a:solidFill>
                  <a:srgbClr val="DCD7E5"/>
                </a:solidFill>
                <a:latin typeface="Montserrat" pitchFamily="34" charset="0"/>
              </a:rPr>
              <a:t>Basics of Python Programming</a:t>
            </a:r>
            <a:endParaRPr lang="en-US" sz="5400" b="1" u="sng" dirty="0"/>
          </a:p>
          <a:p>
            <a:pPr marL="0" indent="0">
              <a:lnSpc>
                <a:spcPts val="6075"/>
              </a:lnSpc>
              <a:buNone/>
            </a:pPr>
            <a:endParaRPr lang="en-US" sz="4860" dirty="0"/>
          </a:p>
        </p:txBody>
      </p:sp>
      <p:sp>
        <p:nvSpPr>
          <p:cNvPr id="5" name="Text 2"/>
          <p:cNvSpPr/>
          <p:nvPr/>
        </p:nvSpPr>
        <p:spPr>
          <a:xfrm>
            <a:off x="864037" y="2608659"/>
            <a:ext cx="3468529" cy="385763"/>
          </a:xfrm>
          <a:prstGeom prst="rect">
            <a:avLst/>
          </a:prstGeom>
          <a:noFill/>
          <a:ln/>
        </p:spPr>
        <p:txBody>
          <a:bodyPr wrap="none" rtlCol="0" anchor="t"/>
          <a:lstStyle/>
          <a:p>
            <a:pPr marL="0" indent="0">
              <a:lnSpc>
                <a:spcPts val="3038"/>
              </a:lnSpc>
              <a:buNone/>
            </a:pPr>
            <a:endParaRPr lang="en-US" sz="2430" dirty="0"/>
          </a:p>
        </p:txBody>
      </p:sp>
      <p:sp>
        <p:nvSpPr>
          <p:cNvPr id="6" name="Text 3"/>
          <p:cNvSpPr/>
          <p:nvPr/>
        </p:nvSpPr>
        <p:spPr>
          <a:xfrm>
            <a:off x="864037" y="3241238"/>
            <a:ext cx="3898821" cy="3160395"/>
          </a:xfrm>
          <a:prstGeom prst="rect">
            <a:avLst/>
          </a:prstGeom>
          <a:noFill/>
          <a:ln/>
        </p:spPr>
        <p:txBody>
          <a:bodyPr wrap="square" rtlCol="0" anchor="t"/>
          <a:lstStyle/>
          <a:p>
            <a:pPr marL="0" indent="0">
              <a:lnSpc>
                <a:spcPts val="3110"/>
              </a:lnSpc>
              <a:buNone/>
            </a:pPr>
            <a:endParaRPr lang="en-US" sz="1944" dirty="0"/>
          </a:p>
        </p:txBody>
      </p:sp>
      <p:sp>
        <p:nvSpPr>
          <p:cNvPr id="7" name="Text 4"/>
          <p:cNvSpPr/>
          <p:nvPr/>
        </p:nvSpPr>
        <p:spPr>
          <a:xfrm>
            <a:off x="5372695"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8" name="Text 5"/>
          <p:cNvSpPr/>
          <p:nvPr/>
        </p:nvSpPr>
        <p:spPr>
          <a:xfrm>
            <a:off x="5372695" y="3627001"/>
            <a:ext cx="3898821" cy="3160395"/>
          </a:xfrm>
          <a:prstGeom prst="rect">
            <a:avLst/>
          </a:prstGeom>
          <a:noFill/>
          <a:ln/>
        </p:spPr>
        <p:txBody>
          <a:bodyPr wrap="square" rtlCol="0" anchor="t"/>
          <a:lstStyle/>
          <a:p>
            <a:pPr marL="0" indent="0">
              <a:lnSpc>
                <a:spcPts val="3110"/>
              </a:lnSpc>
              <a:buNone/>
            </a:pPr>
            <a:endParaRPr lang="en-US" sz="1944" dirty="0"/>
          </a:p>
        </p:txBody>
      </p:sp>
      <p:sp>
        <p:nvSpPr>
          <p:cNvPr id="9" name="Text 6"/>
          <p:cNvSpPr/>
          <p:nvPr/>
        </p:nvSpPr>
        <p:spPr>
          <a:xfrm>
            <a:off x="9881354" y="2608659"/>
            <a:ext cx="3086100" cy="385763"/>
          </a:xfrm>
          <a:prstGeom prst="rect">
            <a:avLst/>
          </a:prstGeom>
          <a:noFill/>
          <a:ln/>
        </p:spPr>
        <p:txBody>
          <a:bodyPr wrap="none" rtlCol="0" anchor="t"/>
          <a:lstStyle/>
          <a:p>
            <a:pPr marL="0" indent="0">
              <a:lnSpc>
                <a:spcPts val="3038"/>
              </a:lnSpc>
              <a:buNone/>
            </a:pPr>
            <a:endParaRPr lang="en-US" sz="2430" dirty="0"/>
          </a:p>
        </p:txBody>
      </p:sp>
      <p:sp>
        <p:nvSpPr>
          <p:cNvPr id="10" name="Text 7"/>
          <p:cNvSpPr/>
          <p:nvPr/>
        </p:nvSpPr>
        <p:spPr>
          <a:xfrm>
            <a:off x="9881354" y="3241238"/>
            <a:ext cx="3898821" cy="3160395"/>
          </a:xfrm>
          <a:prstGeom prst="rect">
            <a:avLst/>
          </a:prstGeom>
          <a:noFill/>
          <a:ln/>
        </p:spPr>
        <p:txBody>
          <a:bodyPr wrap="square" rtlCol="0" anchor="t"/>
          <a:lstStyle/>
          <a:p>
            <a:pPr marL="0" indent="0">
              <a:lnSpc>
                <a:spcPts val="3110"/>
              </a:lnSpc>
              <a:buNone/>
            </a:pPr>
            <a:endParaRPr lang="en-US" sz="1944" dirty="0"/>
          </a:p>
        </p:txBody>
      </p:sp>
      <p:sp>
        <p:nvSpPr>
          <p:cNvPr id="12" name="TextBox 11">
            <a:extLst>
              <a:ext uri="{FF2B5EF4-FFF2-40B4-BE49-F238E27FC236}">
                <a16:creationId xmlns:a16="http://schemas.microsoft.com/office/drawing/2014/main" id="{CD8B4BA3-5306-E1C3-F858-8960740847C0}"/>
              </a:ext>
            </a:extLst>
          </p:cNvPr>
          <p:cNvSpPr txBox="1"/>
          <p:nvPr/>
        </p:nvSpPr>
        <p:spPr>
          <a:xfrm>
            <a:off x="744844" y="2309812"/>
            <a:ext cx="13021519" cy="5109091"/>
          </a:xfrm>
          <a:prstGeom prst="rect">
            <a:avLst/>
          </a:prstGeom>
          <a:noFill/>
        </p:spPr>
        <p:txBody>
          <a:bodyPr wrap="square" rtlCol="0">
            <a:spAutoFit/>
          </a:bodyPr>
          <a:lstStyle/>
          <a:p>
            <a:r>
              <a:rPr lang="en-US" sz="2800" b="1" dirty="0">
                <a:solidFill>
                  <a:schemeClr val="bg1"/>
                </a:solidFill>
              </a:rPr>
              <a:t>Overview of My Training During My Internship</a:t>
            </a:r>
          </a:p>
          <a:p>
            <a:endParaRPr lang="en-US" sz="2000" dirty="0">
              <a:solidFill>
                <a:schemeClr val="bg1"/>
              </a:solidFill>
            </a:endParaRPr>
          </a:p>
          <a:p>
            <a:r>
              <a:rPr lang="en-US" sz="2000" dirty="0">
                <a:solidFill>
                  <a:schemeClr val="bg1"/>
                </a:solidFill>
              </a:rPr>
              <a:t> Variables, Data Types, and Operators</a:t>
            </a:r>
          </a:p>
          <a:p>
            <a:r>
              <a:rPr lang="en-US" sz="2000" dirty="0">
                <a:solidFill>
                  <a:schemeClr val="bg1"/>
                </a:solidFill>
              </a:rPr>
              <a:t>Learned how to declare variables, understand different data types, and perform operations using Python's </a:t>
            </a:r>
            <a:r>
              <a:rPr lang="en-US" sz="2000" dirty="0" err="1">
                <a:solidFill>
                  <a:schemeClr val="bg1"/>
                </a:solidFill>
              </a:rPr>
              <a:t>builtin</a:t>
            </a:r>
            <a:r>
              <a:rPr lang="en-US" sz="2000" dirty="0">
                <a:solidFill>
                  <a:schemeClr val="bg1"/>
                </a:solidFill>
              </a:rPr>
              <a:t> operators.</a:t>
            </a:r>
          </a:p>
          <a:p>
            <a:pPr marL="342900" indent="-342900">
              <a:buFont typeface="Wingdings" panose="05000000000000000000" pitchFamily="2" charset="2"/>
              <a:buChar char="v"/>
            </a:pPr>
            <a:endParaRPr lang="en-US" sz="2000" dirty="0">
              <a:solidFill>
                <a:schemeClr val="bg1"/>
              </a:solidFill>
            </a:endParaRPr>
          </a:p>
          <a:p>
            <a:r>
              <a:rPr lang="en-US" sz="2000" dirty="0">
                <a:solidFill>
                  <a:schemeClr val="bg1"/>
                </a:solidFill>
              </a:rPr>
              <a:t> Control Structures: Loops and Conditional Statements  </a:t>
            </a:r>
          </a:p>
          <a:p>
            <a:r>
              <a:rPr lang="en-US" sz="2000" dirty="0">
                <a:solidFill>
                  <a:schemeClr val="bg1"/>
                </a:solidFill>
              </a:rPr>
              <a:t>Gained </a:t>
            </a:r>
            <a:r>
              <a:rPr lang="en-US" sz="2000" dirty="0" err="1">
                <a:solidFill>
                  <a:schemeClr val="bg1"/>
                </a:solidFill>
              </a:rPr>
              <a:t>handson</a:t>
            </a:r>
            <a:r>
              <a:rPr lang="en-US" sz="2000" dirty="0">
                <a:solidFill>
                  <a:schemeClr val="bg1"/>
                </a:solidFill>
              </a:rPr>
              <a:t> experience with control flow, using loops (`for`, `while`) and conditional statements (`if`, `</a:t>
            </a:r>
            <a:r>
              <a:rPr lang="en-US" sz="2000" dirty="0" err="1">
                <a:solidFill>
                  <a:schemeClr val="bg1"/>
                </a:solidFill>
              </a:rPr>
              <a:t>elif</a:t>
            </a:r>
            <a:r>
              <a:rPr lang="en-US" sz="2000" dirty="0">
                <a:solidFill>
                  <a:schemeClr val="bg1"/>
                </a:solidFill>
              </a:rPr>
              <a:t>`, `else`) to build dynamic and efficient code.</a:t>
            </a:r>
          </a:p>
          <a:p>
            <a:pPr marL="342900" indent="-342900">
              <a:buFont typeface="Wingdings" panose="05000000000000000000" pitchFamily="2" charset="2"/>
              <a:buChar char="v"/>
            </a:pPr>
            <a:endParaRPr lang="en-US" sz="2000" dirty="0">
              <a:solidFill>
                <a:schemeClr val="bg1"/>
              </a:solidFill>
            </a:endParaRPr>
          </a:p>
          <a:p>
            <a:r>
              <a:rPr lang="en-US" sz="2000" dirty="0">
                <a:solidFill>
                  <a:schemeClr val="bg1"/>
                </a:solidFill>
              </a:rPr>
              <a:t>  Functions, Modules, and Lambda Expressions</a:t>
            </a:r>
          </a:p>
          <a:p>
            <a:r>
              <a:rPr lang="en-US" sz="2000" dirty="0">
                <a:solidFill>
                  <a:schemeClr val="bg1"/>
                </a:solidFill>
              </a:rPr>
              <a:t>Developed skills in creating reusable code blocks with functions, organizing code using modules, and utilizing lambda functions for concise, anonymous operations.</a:t>
            </a:r>
          </a:p>
          <a:p>
            <a:pPr marL="342900" indent="-342900">
              <a:buFont typeface="Wingdings" panose="05000000000000000000" pitchFamily="2" charset="2"/>
              <a:buChar char="v"/>
            </a:pPr>
            <a:endParaRPr lang="en-US" sz="2000" dirty="0">
              <a:solidFill>
                <a:schemeClr val="bg1"/>
              </a:solidFill>
            </a:endParaRPr>
          </a:p>
          <a:p>
            <a:r>
              <a:rPr lang="en-US" sz="2000" dirty="0">
                <a:solidFill>
                  <a:schemeClr val="bg1"/>
                </a:solidFill>
              </a:rPr>
              <a:t> Error Handling and File Operations  Explored techniques for managing errors and exceptions, along with reading from and writing to files, ensuring robust and reliable code.</a:t>
            </a:r>
          </a:p>
          <a:p>
            <a:endParaRPr lang="en-US"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446"/>
            <a:ext cx="14630400" cy="8229600"/>
          </a:xfrm>
          <a:prstGeom prst="rect">
            <a:avLst/>
          </a:prstGeom>
          <a:solidFill>
            <a:srgbClr val="0D0A2C">
              <a:alpha val="75000"/>
            </a:srgbClr>
          </a:solidFill>
          <a:ln/>
        </p:spPr>
      </p:sp>
      <p:sp>
        <p:nvSpPr>
          <p:cNvPr id="9" name="Text 4"/>
          <p:cNvSpPr/>
          <p:nvPr/>
        </p:nvSpPr>
        <p:spPr>
          <a:xfrm>
            <a:off x="6667976" y="2183011"/>
            <a:ext cx="3199209" cy="273487"/>
          </a:xfrm>
          <a:prstGeom prst="rect">
            <a:avLst/>
          </a:prstGeom>
          <a:noFill/>
          <a:ln/>
        </p:spPr>
        <p:txBody>
          <a:bodyPr wrap="none" rtlCol="0" anchor="t"/>
          <a:lstStyle/>
          <a:p>
            <a:pPr marL="0" indent="0">
              <a:lnSpc>
                <a:spcPts val="2154"/>
              </a:lnSpc>
              <a:buNone/>
            </a:pPr>
            <a:endParaRPr lang="en-US" sz="1723" dirty="0"/>
          </a:p>
        </p:txBody>
      </p:sp>
      <p:sp>
        <p:nvSpPr>
          <p:cNvPr id="10" name="Text 5"/>
          <p:cNvSpPr/>
          <p:nvPr/>
        </p:nvSpPr>
        <p:spPr>
          <a:xfrm>
            <a:off x="6667976" y="2561511"/>
            <a:ext cx="7349728" cy="560070"/>
          </a:xfrm>
          <a:prstGeom prst="rect">
            <a:avLst/>
          </a:prstGeom>
          <a:noFill/>
          <a:ln/>
        </p:spPr>
        <p:txBody>
          <a:bodyPr wrap="square" rtlCol="0" anchor="t"/>
          <a:lstStyle/>
          <a:p>
            <a:pPr marL="0" indent="0">
              <a:lnSpc>
                <a:spcPts val="2206"/>
              </a:lnSpc>
              <a:buNone/>
            </a:pPr>
            <a:endParaRPr lang="en-US" sz="1379" dirty="0"/>
          </a:p>
        </p:txBody>
      </p:sp>
      <p:sp>
        <p:nvSpPr>
          <p:cNvPr id="24" name="TextBox 23">
            <a:extLst>
              <a:ext uri="{FF2B5EF4-FFF2-40B4-BE49-F238E27FC236}">
                <a16:creationId xmlns:a16="http://schemas.microsoft.com/office/drawing/2014/main" id="{4E8FBB0A-13AC-4285-7949-397C7C93918D}"/>
              </a:ext>
            </a:extLst>
          </p:cNvPr>
          <p:cNvSpPr txBox="1"/>
          <p:nvPr/>
        </p:nvSpPr>
        <p:spPr>
          <a:xfrm>
            <a:off x="474563" y="1263783"/>
            <a:ext cx="13898760" cy="400110"/>
          </a:xfrm>
          <a:prstGeom prst="rect">
            <a:avLst/>
          </a:prstGeom>
          <a:noFill/>
        </p:spPr>
        <p:txBody>
          <a:bodyPr wrap="square" rtlCol="0">
            <a:spAutoFit/>
          </a:bodyPr>
          <a:lstStyle/>
          <a:p>
            <a:endParaRPr lang="en-US" sz="2000" dirty="0">
              <a:solidFill>
                <a:schemeClr val="bg1"/>
              </a:solidFill>
            </a:endParaRPr>
          </a:p>
        </p:txBody>
      </p:sp>
      <p:pic>
        <p:nvPicPr>
          <p:cNvPr id="4" name="Picture 3">
            <a:extLst>
              <a:ext uri="{FF2B5EF4-FFF2-40B4-BE49-F238E27FC236}">
                <a16:creationId xmlns:a16="http://schemas.microsoft.com/office/drawing/2014/main" id="{1B19066A-F68F-DC79-6067-90E565065DE3}"/>
              </a:ext>
            </a:extLst>
          </p:cNvPr>
          <p:cNvPicPr>
            <a:picLocks noChangeAspect="1"/>
          </p:cNvPicPr>
          <p:nvPr/>
        </p:nvPicPr>
        <p:blipFill>
          <a:blip r:embed="rId4"/>
          <a:stretch>
            <a:fillRect/>
          </a:stretch>
        </p:blipFill>
        <p:spPr>
          <a:xfrm>
            <a:off x="9214535" y="937753"/>
            <a:ext cx="6397172" cy="6354093"/>
          </a:xfrm>
          <a:prstGeom prst="rect">
            <a:avLst/>
          </a:prstGeom>
        </p:spPr>
      </p:pic>
      <p:sp>
        <p:nvSpPr>
          <p:cNvPr id="5" name="TextBox 4">
            <a:extLst>
              <a:ext uri="{FF2B5EF4-FFF2-40B4-BE49-F238E27FC236}">
                <a16:creationId xmlns:a16="http://schemas.microsoft.com/office/drawing/2014/main" id="{E9B8E867-E9FD-731B-92FD-30AAABB49DEA}"/>
              </a:ext>
            </a:extLst>
          </p:cNvPr>
          <p:cNvSpPr txBox="1"/>
          <p:nvPr/>
        </p:nvSpPr>
        <p:spPr>
          <a:xfrm>
            <a:off x="379141" y="457200"/>
            <a:ext cx="13776696" cy="7263527"/>
          </a:xfrm>
          <a:prstGeom prst="rect">
            <a:avLst/>
          </a:prstGeom>
          <a:noFill/>
        </p:spPr>
        <p:txBody>
          <a:bodyPr wrap="square" rtlCol="0">
            <a:spAutoFit/>
          </a:bodyPr>
          <a:lstStyle/>
          <a:p>
            <a:pPr marL="0" algn="l" rtl="0" eaLnBrk="1" latinLnBrk="0" hangingPunct="1">
              <a:spcBef>
                <a:spcPts val="0"/>
              </a:spcBef>
              <a:spcAft>
                <a:spcPts val="0"/>
              </a:spcAft>
            </a:pPr>
            <a:endParaRPr lang="en-IN" dirty="0">
              <a:effectLst/>
            </a:endParaRPr>
          </a:p>
          <a:p>
            <a:pPr marL="0" algn="l" rtl="0" eaLnBrk="1" latinLnBrk="0" hangingPunct="1">
              <a:spcBef>
                <a:spcPts val="0"/>
              </a:spcBef>
              <a:spcAft>
                <a:spcPts val="0"/>
              </a:spcAft>
            </a:pPr>
            <a:r>
              <a:rPr lang="en-US" sz="2200" b="1" u="sng" kern="1200" dirty="0">
                <a:solidFill>
                  <a:schemeClr val="accent3">
                    <a:lumMod val="60000"/>
                    <a:lumOff val="40000"/>
                  </a:schemeClr>
                </a:solidFill>
                <a:effectLst/>
                <a:latin typeface="Tw Cen MT" panose="020B0602020104020603" pitchFamily="34" charset="0"/>
                <a:ea typeface="+mn-ea"/>
                <a:cs typeface="+mn-cs"/>
              </a:rPr>
              <a:t>Computer Vision Integration:</a:t>
            </a:r>
          </a:p>
          <a:p>
            <a:pPr marL="0" algn="l" rtl="0" eaLnBrk="1" latinLnBrk="0" hangingPunct="1">
              <a:spcBef>
                <a:spcPts val="0"/>
              </a:spcBef>
              <a:spcAft>
                <a:spcPts val="0"/>
              </a:spcAft>
            </a:pPr>
            <a:endParaRPr lang="en-IN" sz="2000" dirty="0">
              <a:effectLst/>
            </a:endParaRPr>
          </a:p>
          <a:p>
            <a:pPr marL="0" algn="l" rtl="0" eaLnBrk="1" latinLnBrk="0" hangingPunct="1">
              <a:spcBef>
                <a:spcPts val="0"/>
              </a:spcBef>
              <a:spcAft>
                <a:spcPts val="0"/>
              </a:spcAft>
            </a:pPr>
            <a:r>
              <a:rPr lang="en-US" sz="2000" kern="1200" dirty="0">
                <a:solidFill>
                  <a:srgbClr val="FFFFFF"/>
                </a:solidFill>
                <a:effectLst/>
                <a:latin typeface="Tw Cen MT" panose="020B0602020104020603" pitchFamily="34" charset="0"/>
                <a:ea typeface="+mn-ea"/>
                <a:cs typeface="+mn-cs"/>
              </a:rPr>
              <a:t>   OpenCV: OpenCV is utilized for capturing live video from the webcam, as well as for performing face detection in real time. This library provides the necessary tools to preprocess the input images before they are passed to the CNN model.</a:t>
            </a:r>
          </a:p>
          <a:p>
            <a:pPr marL="0" algn="l" rtl="0" eaLnBrk="1" latinLnBrk="0" hangingPunct="1">
              <a:spcBef>
                <a:spcPts val="0"/>
              </a:spcBef>
              <a:spcAft>
                <a:spcPts val="0"/>
              </a:spcAft>
            </a:pPr>
            <a:endParaRPr lang="en-IN" sz="2000" dirty="0">
              <a:effectLst/>
            </a:endParaRPr>
          </a:p>
          <a:p>
            <a:pPr marL="0" algn="l" rtl="0" eaLnBrk="1" latinLnBrk="0" hangingPunct="1">
              <a:spcBef>
                <a:spcPts val="0"/>
              </a:spcBef>
              <a:spcAft>
                <a:spcPts val="0"/>
              </a:spcAft>
            </a:pPr>
            <a:r>
              <a:rPr lang="en-US" sz="2200" b="1" u="sng" kern="1200" dirty="0">
                <a:solidFill>
                  <a:schemeClr val="accent3">
                    <a:lumMod val="60000"/>
                    <a:lumOff val="40000"/>
                  </a:schemeClr>
                </a:solidFill>
                <a:effectLst/>
                <a:latin typeface="Tw Cen MT" panose="020B0602020104020603" pitchFamily="34" charset="0"/>
                <a:ea typeface="+mn-ea"/>
                <a:cs typeface="+mn-cs"/>
              </a:rPr>
              <a:t>Visualization:</a:t>
            </a:r>
          </a:p>
          <a:p>
            <a:pPr marL="0" algn="l" rtl="0" eaLnBrk="1" latinLnBrk="0" hangingPunct="1">
              <a:spcBef>
                <a:spcPts val="0"/>
              </a:spcBef>
              <a:spcAft>
                <a:spcPts val="0"/>
              </a:spcAft>
            </a:pPr>
            <a:endParaRPr lang="en-IN" sz="2200" dirty="0">
              <a:effectLst/>
            </a:endParaRPr>
          </a:p>
          <a:p>
            <a:pPr marL="0" algn="l" rtl="0" eaLnBrk="1" latinLnBrk="0" hangingPunct="1">
              <a:spcBef>
                <a:spcPts val="0"/>
              </a:spcBef>
              <a:spcAft>
                <a:spcPts val="0"/>
              </a:spcAft>
            </a:pPr>
            <a:r>
              <a:rPr lang="en-US" sz="2000" kern="1200" dirty="0">
                <a:solidFill>
                  <a:srgbClr val="FFFFFF"/>
                </a:solidFill>
                <a:effectLst/>
                <a:latin typeface="Tw Cen MT" panose="020B0602020104020603" pitchFamily="34" charset="0"/>
                <a:ea typeface="+mn-ea"/>
                <a:cs typeface="+mn-cs"/>
              </a:rPr>
              <a:t>   Matplotlib: Matplotlib is used for plotting and visualizing data, such as training and validation loss, accuracy curves, and other metrics that provide insight into the model's performance.</a:t>
            </a:r>
          </a:p>
          <a:p>
            <a:pPr marL="0" algn="l" rtl="0" eaLnBrk="1" latinLnBrk="0" hangingPunct="1">
              <a:spcBef>
                <a:spcPts val="0"/>
              </a:spcBef>
              <a:spcAft>
                <a:spcPts val="0"/>
              </a:spcAft>
            </a:pPr>
            <a:endParaRPr lang="en-IN" sz="2000" dirty="0">
              <a:effectLst/>
            </a:endParaRPr>
          </a:p>
          <a:p>
            <a:pPr marL="0" algn="l" rtl="0" eaLnBrk="1" latinLnBrk="0" hangingPunct="1">
              <a:spcBef>
                <a:spcPts val="0"/>
              </a:spcBef>
              <a:spcAft>
                <a:spcPts val="0"/>
              </a:spcAft>
            </a:pPr>
            <a:r>
              <a:rPr lang="en-US" sz="2200" b="1" u="sng" kern="1200" dirty="0">
                <a:solidFill>
                  <a:schemeClr val="accent3">
                    <a:lumMod val="60000"/>
                    <a:lumOff val="40000"/>
                  </a:schemeClr>
                </a:solidFill>
                <a:effectLst/>
                <a:latin typeface="Tw Cen MT" panose="020B0602020104020603" pitchFamily="34" charset="0"/>
                <a:ea typeface="+mn-ea"/>
                <a:cs typeface="+mn-cs"/>
              </a:rPr>
              <a:t>Training Dataset:</a:t>
            </a:r>
          </a:p>
          <a:p>
            <a:pPr marL="0" algn="l" rtl="0" eaLnBrk="1" latinLnBrk="0" hangingPunct="1">
              <a:spcBef>
                <a:spcPts val="0"/>
              </a:spcBef>
              <a:spcAft>
                <a:spcPts val="0"/>
              </a:spcAft>
            </a:pPr>
            <a:endParaRPr lang="en-IN" sz="2200" dirty="0">
              <a:effectLst/>
            </a:endParaRPr>
          </a:p>
          <a:p>
            <a:pPr marL="0" algn="l" rtl="0" eaLnBrk="1" latinLnBrk="0" hangingPunct="1">
              <a:spcBef>
                <a:spcPts val="0"/>
              </a:spcBef>
              <a:spcAft>
                <a:spcPts val="0"/>
              </a:spcAft>
            </a:pPr>
            <a:r>
              <a:rPr lang="en-US" sz="2000" kern="1200" dirty="0">
                <a:solidFill>
                  <a:srgbClr val="FFFFFF"/>
                </a:solidFill>
                <a:effectLst/>
                <a:latin typeface="Tw Cen MT" panose="020B0602020104020603" pitchFamily="34" charset="0"/>
                <a:ea typeface="+mn-ea"/>
                <a:cs typeface="+mn-cs"/>
              </a:rPr>
              <a:t>The model is trained on the FER 2013 dataset, which contains 28,708 training images and 7,178 test images. This dataset includes grayscale images of faces, labeled with one of seven emotions: Angry, Disgust, Fear, Happy, Sad, Surprise, and Neutral. The dataset is used to train the CNN model to recognize and classify these emotions accurately.</a:t>
            </a:r>
          </a:p>
          <a:p>
            <a:pPr marL="0" algn="l" rtl="0" eaLnBrk="1" latinLnBrk="0" hangingPunct="1">
              <a:spcBef>
                <a:spcPts val="0"/>
              </a:spcBef>
              <a:spcAft>
                <a:spcPts val="0"/>
              </a:spcAft>
            </a:pPr>
            <a:endParaRPr lang="en-IN" sz="2000" dirty="0">
              <a:effectLst/>
            </a:endParaRPr>
          </a:p>
          <a:p>
            <a:pPr marL="0" algn="l" rtl="0" eaLnBrk="1" latinLnBrk="0" hangingPunct="1">
              <a:spcBef>
                <a:spcPts val="0"/>
              </a:spcBef>
              <a:spcAft>
                <a:spcPts val="0"/>
              </a:spcAft>
            </a:pPr>
            <a:r>
              <a:rPr lang="en-US" sz="2000" b="1" u="sng" kern="1200" dirty="0">
                <a:solidFill>
                  <a:schemeClr val="accent3">
                    <a:lumMod val="60000"/>
                    <a:lumOff val="40000"/>
                  </a:schemeClr>
                </a:solidFill>
                <a:effectLst/>
                <a:latin typeface="Tw Cen MT" panose="020B0602020104020603" pitchFamily="34" charset="0"/>
                <a:ea typeface="+mn-ea"/>
                <a:cs typeface="+mn-cs"/>
              </a:rPr>
              <a:t>Conclusion:</a:t>
            </a:r>
          </a:p>
          <a:p>
            <a:pPr marL="0" algn="l" rtl="0" eaLnBrk="1" latinLnBrk="0" hangingPunct="1">
              <a:spcBef>
                <a:spcPts val="0"/>
              </a:spcBef>
              <a:spcAft>
                <a:spcPts val="0"/>
              </a:spcAft>
            </a:pPr>
            <a:endParaRPr lang="en-IN" sz="2000" dirty="0">
              <a:effectLst/>
            </a:endParaRPr>
          </a:p>
          <a:p>
            <a:pPr marL="0" algn="l" rtl="0" eaLnBrk="1" latinLnBrk="0" hangingPunct="1">
              <a:spcBef>
                <a:spcPts val="0"/>
              </a:spcBef>
              <a:spcAft>
                <a:spcPts val="0"/>
              </a:spcAft>
            </a:pPr>
            <a:r>
              <a:rPr lang="en-US" sz="2000" kern="1200" dirty="0">
                <a:solidFill>
                  <a:srgbClr val="FFFFFF"/>
                </a:solidFill>
                <a:effectLst/>
                <a:latin typeface="Tw Cen MT" panose="020B0602020104020603" pitchFamily="34" charset="0"/>
                <a:ea typeface="+mn-ea"/>
                <a:cs typeface="+mn-cs"/>
              </a:rPr>
              <a:t>This project demonstrates the integration of machine learning with realtime video processing to create an effective emotion detection system. By leveraging TensorFlow's deep learning capabilities, OpenCV's computer vision tools, and various optimization techniques, the system is able to provide accurate and instantaneous emotion classification from live video feeds.</a:t>
            </a:r>
            <a:endParaRPr lang="en-IN" sz="2000" dirty="0">
              <a:effectLst/>
            </a:endParaRPr>
          </a:p>
          <a:p>
            <a:endParaRPr lang="en-IN" dirty="0"/>
          </a:p>
        </p:txBody>
      </p:sp>
    </p:spTree>
    <p:extLst>
      <p:ext uri="{BB962C8B-B14F-4D97-AF65-F5344CB8AC3E}">
        <p14:creationId xmlns:p14="http://schemas.microsoft.com/office/powerpoint/2010/main" val="781810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446"/>
            <a:ext cx="14630400" cy="8229600"/>
          </a:xfrm>
          <a:prstGeom prst="rect">
            <a:avLst/>
          </a:prstGeom>
          <a:solidFill>
            <a:srgbClr val="0D0A2C">
              <a:alpha val="75000"/>
            </a:srgbClr>
          </a:solidFill>
          <a:ln/>
        </p:spPr>
      </p:sp>
      <p:sp>
        <p:nvSpPr>
          <p:cNvPr id="9" name="Text 4"/>
          <p:cNvSpPr/>
          <p:nvPr/>
        </p:nvSpPr>
        <p:spPr>
          <a:xfrm>
            <a:off x="6667976" y="2183011"/>
            <a:ext cx="3199209" cy="273487"/>
          </a:xfrm>
          <a:prstGeom prst="rect">
            <a:avLst/>
          </a:prstGeom>
          <a:noFill/>
          <a:ln/>
        </p:spPr>
        <p:txBody>
          <a:bodyPr wrap="none" rtlCol="0" anchor="t"/>
          <a:lstStyle/>
          <a:p>
            <a:pPr marL="0" indent="0">
              <a:lnSpc>
                <a:spcPts val="2154"/>
              </a:lnSpc>
              <a:buNone/>
            </a:pPr>
            <a:endParaRPr lang="en-US" sz="1723" dirty="0"/>
          </a:p>
        </p:txBody>
      </p:sp>
      <p:sp>
        <p:nvSpPr>
          <p:cNvPr id="10" name="Text 5"/>
          <p:cNvSpPr/>
          <p:nvPr/>
        </p:nvSpPr>
        <p:spPr>
          <a:xfrm>
            <a:off x="6667976" y="2561511"/>
            <a:ext cx="7349728" cy="560070"/>
          </a:xfrm>
          <a:prstGeom prst="rect">
            <a:avLst/>
          </a:prstGeom>
          <a:noFill/>
          <a:ln/>
        </p:spPr>
        <p:txBody>
          <a:bodyPr wrap="square" rtlCol="0" anchor="t"/>
          <a:lstStyle/>
          <a:p>
            <a:pPr marL="0" indent="0">
              <a:lnSpc>
                <a:spcPts val="2206"/>
              </a:lnSpc>
              <a:buNone/>
            </a:pPr>
            <a:endParaRPr lang="en-US" sz="1379" dirty="0"/>
          </a:p>
        </p:txBody>
      </p:sp>
      <p:sp>
        <p:nvSpPr>
          <p:cNvPr id="24" name="TextBox 23">
            <a:extLst>
              <a:ext uri="{FF2B5EF4-FFF2-40B4-BE49-F238E27FC236}">
                <a16:creationId xmlns:a16="http://schemas.microsoft.com/office/drawing/2014/main" id="{4E8FBB0A-13AC-4285-7949-397C7C93918D}"/>
              </a:ext>
            </a:extLst>
          </p:cNvPr>
          <p:cNvSpPr txBox="1"/>
          <p:nvPr/>
        </p:nvSpPr>
        <p:spPr>
          <a:xfrm>
            <a:off x="474563" y="1263783"/>
            <a:ext cx="13898760" cy="400110"/>
          </a:xfrm>
          <a:prstGeom prst="rect">
            <a:avLst/>
          </a:prstGeom>
          <a:noFill/>
        </p:spPr>
        <p:txBody>
          <a:bodyPr wrap="square" rtlCol="0">
            <a:spAutoFit/>
          </a:bodyPr>
          <a:lstStyle/>
          <a:p>
            <a:endParaRPr lang="en-US" sz="2000" dirty="0">
              <a:solidFill>
                <a:schemeClr val="bg1"/>
              </a:solidFill>
            </a:endParaRPr>
          </a:p>
        </p:txBody>
      </p:sp>
      <p:pic>
        <p:nvPicPr>
          <p:cNvPr id="4" name="Picture 3">
            <a:extLst>
              <a:ext uri="{FF2B5EF4-FFF2-40B4-BE49-F238E27FC236}">
                <a16:creationId xmlns:a16="http://schemas.microsoft.com/office/drawing/2014/main" id="{1B19066A-F68F-DC79-6067-90E565065DE3}"/>
              </a:ext>
            </a:extLst>
          </p:cNvPr>
          <p:cNvPicPr>
            <a:picLocks noChangeAspect="1"/>
          </p:cNvPicPr>
          <p:nvPr/>
        </p:nvPicPr>
        <p:blipFill>
          <a:blip r:embed="rId4"/>
          <a:stretch>
            <a:fillRect/>
          </a:stretch>
        </p:blipFill>
        <p:spPr>
          <a:xfrm>
            <a:off x="9214535" y="937753"/>
            <a:ext cx="6397172" cy="6354093"/>
          </a:xfrm>
          <a:prstGeom prst="rect">
            <a:avLst/>
          </a:prstGeom>
        </p:spPr>
      </p:pic>
      <p:sp>
        <p:nvSpPr>
          <p:cNvPr id="5" name="TextBox 4">
            <a:extLst>
              <a:ext uri="{FF2B5EF4-FFF2-40B4-BE49-F238E27FC236}">
                <a16:creationId xmlns:a16="http://schemas.microsoft.com/office/drawing/2014/main" id="{E9B8E867-E9FD-731B-92FD-30AAABB49DEA}"/>
              </a:ext>
            </a:extLst>
          </p:cNvPr>
          <p:cNvSpPr txBox="1"/>
          <p:nvPr/>
        </p:nvSpPr>
        <p:spPr>
          <a:xfrm>
            <a:off x="379141" y="457200"/>
            <a:ext cx="13776696" cy="5355312"/>
          </a:xfrm>
          <a:prstGeom prst="rect">
            <a:avLst/>
          </a:prstGeom>
          <a:noFill/>
        </p:spPr>
        <p:txBody>
          <a:bodyPr wrap="square" rtlCol="0">
            <a:spAutoFit/>
          </a:bodyPr>
          <a:lstStyle/>
          <a:p>
            <a:r>
              <a:rPr lang="en-US" sz="2200" b="1" u="sng" dirty="0">
                <a:solidFill>
                  <a:schemeClr val="accent3">
                    <a:lumMod val="60000"/>
                    <a:lumOff val="40000"/>
                  </a:schemeClr>
                </a:solidFill>
              </a:rPr>
              <a:t>Technical Stack:</a:t>
            </a:r>
          </a:p>
          <a:p>
            <a:endParaRPr lang="en-US" sz="2200" b="1" u="sng" dirty="0">
              <a:solidFill>
                <a:schemeClr val="accent3">
                  <a:lumMod val="60000"/>
                  <a:lumOff val="40000"/>
                </a:schemeClr>
              </a:solidFill>
            </a:endParaRPr>
          </a:p>
          <a:p>
            <a:pPr marL="285750" indent="-285750">
              <a:buFont typeface="Wingdings" panose="05000000000000000000" pitchFamily="2" charset="2"/>
              <a:buChar char="v"/>
            </a:pPr>
            <a:r>
              <a:rPr lang="en-US" dirty="0">
                <a:solidFill>
                  <a:schemeClr val="bg1"/>
                </a:solidFill>
              </a:rPr>
              <a:t> </a:t>
            </a:r>
            <a:r>
              <a:rPr lang="en-US" sz="2000" dirty="0">
                <a:solidFill>
                  <a:schemeClr val="bg1"/>
                </a:solidFill>
              </a:rPr>
              <a:t>Python Libraries: TensorFlow, Keras, OpenCV, NumPy, Matplotlib.</a:t>
            </a:r>
          </a:p>
          <a:p>
            <a:endParaRPr lang="en-US" sz="2000" dirty="0">
              <a:solidFill>
                <a:schemeClr val="bg1"/>
              </a:solidFill>
            </a:endParaRPr>
          </a:p>
          <a:p>
            <a:pPr marL="285750" indent="-285750">
              <a:buFont typeface="Wingdings" panose="05000000000000000000" pitchFamily="2" charset="2"/>
              <a:buChar char="v"/>
            </a:pPr>
            <a:r>
              <a:rPr lang="en-US" sz="2000" dirty="0">
                <a:solidFill>
                  <a:schemeClr val="bg1"/>
                </a:solidFill>
              </a:rPr>
              <a:t> CNN Layers: Conv2D, MaxPooling2D, Flatten, Dense, Dropout.</a:t>
            </a:r>
          </a:p>
          <a:p>
            <a:pPr marL="285750" indent="-285750">
              <a:buFont typeface="Wingdings" panose="05000000000000000000" pitchFamily="2" charset="2"/>
              <a:buChar char="v"/>
            </a:pPr>
            <a:endParaRPr lang="en-US" sz="2000" dirty="0">
              <a:solidFill>
                <a:schemeClr val="bg1"/>
              </a:solidFill>
            </a:endParaRPr>
          </a:p>
          <a:p>
            <a:pPr marL="285750" indent="-285750">
              <a:buFont typeface="Wingdings" panose="05000000000000000000" pitchFamily="2" charset="2"/>
              <a:buChar char="v"/>
            </a:pPr>
            <a:r>
              <a:rPr lang="en-US" sz="2000" dirty="0">
                <a:solidFill>
                  <a:schemeClr val="bg1"/>
                </a:solidFill>
              </a:rPr>
              <a:t> Optimization and Callbacks: Adam, EarlyStopping, ModelCheckpoint.</a:t>
            </a:r>
          </a:p>
          <a:p>
            <a:pPr marL="285750" indent="-285750">
              <a:buFont typeface="Wingdings" panose="05000000000000000000" pitchFamily="2" charset="2"/>
              <a:buChar char="v"/>
            </a:pPr>
            <a:endParaRPr lang="en-US" sz="2000" dirty="0">
              <a:solidFill>
                <a:schemeClr val="bg1"/>
              </a:solidFill>
            </a:endParaRPr>
          </a:p>
          <a:p>
            <a:pPr marL="285750" indent="-285750">
              <a:buFont typeface="Wingdings" panose="05000000000000000000" pitchFamily="2" charset="2"/>
              <a:buChar char="v"/>
            </a:pPr>
            <a:r>
              <a:rPr lang="en-US" sz="2000" dirty="0">
                <a:solidFill>
                  <a:schemeClr val="bg1"/>
                </a:solidFill>
              </a:rPr>
              <a:t> Data Augmentation: ImageDataGenerator.</a:t>
            </a:r>
          </a:p>
          <a:p>
            <a:pPr marL="285750" indent="-285750">
              <a:buFont typeface="Wingdings" panose="05000000000000000000" pitchFamily="2" charset="2"/>
              <a:buChar char="v"/>
            </a:pPr>
            <a:endParaRPr lang="en-US" sz="2000" dirty="0">
              <a:solidFill>
                <a:schemeClr val="bg1"/>
              </a:solidFill>
            </a:endParaRPr>
          </a:p>
          <a:p>
            <a:pPr marL="285750" indent="-285750">
              <a:buFont typeface="Wingdings" panose="05000000000000000000" pitchFamily="2" charset="2"/>
              <a:buChar char="v"/>
            </a:pPr>
            <a:r>
              <a:rPr lang="en-US" sz="2000" dirty="0">
                <a:solidFill>
                  <a:schemeClr val="bg1"/>
                </a:solidFill>
              </a:rPr>
              <a:t> Dataset: FER 2013 (accessible [here](</a:t>
            </a:r>
            <a:r>
              <a:rPr lang="en-US" sz="2000" dirty="0">
                <a:solidFill>
                  <a:schemeClr val="bg1"/>
                </a:solidFill>
                <a:hlinkClick r:id="rId5"/>
              </a:rPr>
              <a:t>https://drive.google.com/drive/folders/11MouWOiB3WompIieCSnW2voIUk55Bv9Z?usp=drive_link)</a:t>
            </a:r>
            <a:r>
              <a:rPr lang="en-US" sz="2000" dirty="0">
                <a:solidFill>
                  <a:schemeClr val="bg1"/>
                </a:solidFill>
              </a:rPr>
              <a:t>).</a:t>
            </a:r>
          </a:p>
          <a:p>
            <a:pPr marL="285750" indent="-285750">
              <a:buFont typeface="Wingdings" panose="05000000000000000000" pitchFamily="2" charset="2"/>
              <a:buChar char="v"/>
            </a:pPr>
            <a:endParaRPr lang="en-US" sz="2000" dirty="0">
              <a:solidFill>
                <a:schemeClr val="bg1"/>
              </a:solidFill>
            </a:endParaRPr>
          </a:p>
          <a:p>
            <a:pPr marL="285750" indent="-285750">
              <a:buFont typeface="Wingdings" panose="05000000000000000000" pitchFamily="2" charset="2"/>
              <a:buChar char="v"/>
            </a:pPr>
            <a:r>
              <a:rPr lang="en-US" sz="2000" dirty="0">
                <a:solidFill>
                  <a:schemeClr val="bg1"/>
                </a:solidFill>
              </a:rPr>
              <a:t>GitHub Repository: The complete project code and resources are available on GitHub </a:t>
            </a:r>
            <a:r>
              <a:rPr lang="en-US" sz="2000" dirty="0">
                <a:solidFill>
                  <a:schemeClr val="bg1"/>
                </a:solidFill>
                <a:hlinkClick r:id="rId6"/>
              </a:rPr>
              <a:t>Visit</a:t>
            </a:r>
            <a:r>
              <a:rPr lang="en-US" sz="2000" dirty="0">
                <a:solidFill>
                  <a:schemeClr val="bg1"/>
                </a:solidFill>
              </a:rPr>
              <a:t> the repository here to explore the implementation details, view the code, and contribute to the project.</a:t>
            </a:r>
          </a:p>
          <a:p>
            <a:pPr marL="285750" indent="-285750">
              <a:buFont typeface="Wingdings" panose="05000000000000000000" pitchFamily="2" charset="2"/>
              <a:buChar char="v"/>
            </a:pPr>
            <a:endParaRPr lang="en-US" sz="2000" dirty="0">
              <a:solidFill>
                <a:schemeClr val="bg1"/>
              </a:solidFill>
            </a:endParaRPr>
          </a:p>
          <a:p>
            <a:pPr marL="285750" indent="-285750">
              <a:buFont typeface="Wingdings" panose="05000000000000000000" pitchFamily="2" charset="2"/>
              <a:buChar char="v"/>
            </a:pPr>
            <a:endParaRPr lang="en-US" dirty="0">
              <a:solidFill>
                <a:schemeClr val="bg1"/>
              </a:solidFill>
            </a:endParaRPr>
          </a:p>
        </p:txBody>
      </p:sp>
    </p:spTree>
    <p:extLst>
      <p:ext uri="{BB962C8B-B14F-4D97-AF65-F5344CB8AC3E}">
        <p14:creationId xmlns:p14="http://schemas.microsoft.com/office/powerpoint/2010/main" val="4151314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1570673"/>
            <a:ext cx="4869061" cy="5088255"/>
          </a:xfrm>
          <a:prstGeom prst="rect">
            <a:avLst/>
          </a:prstGeom>
        </p:spPr>
      </p:pic>
      <p:sp>
        <p:nvSpPr>
          <p:cNvPr id="6" name="Text 1"/>
          <p:cNvSpPr/>
          <p:nvPr/>
        </p:nvSpPr>
        <p:spPr>
          <a:xfrm>
            <a:off x="864037" y="1963698"/>
            <a:ext cx="6172200" cy="771525"/>
          </a:xfrm>
          <a:prstGeom prst="rect">
            <a:avLst/>
          </a:prstGeom>
          <a:noFill/>
          <a:ln/>
        </p:spPr>
        <p:txBody>
          <a:bodyPr wrap="none" rtlCol="0" anchor="t"/>
          <a:lstStyle/>
          <a:p>
            <a:pPr marL="0" indent="0">
              <a:lnSpc>
                <a:spcPts val="6075"/>
              </a:lnSpc>
              <a:buNone/>
            </a:pPr>
            <a:r>
              <a:rPr lang="en-US" sz="4860" u="sng" dirty="0">
                <a:solidFill>
                  <a:srgbClr val="F2F0F4"/>
                </a:solidFill>
                <a:latin typeface="Montserrat" pitchFamily="34" charset="0"/>
                <a:ea typeface="Montserrat" pitchFamily="34" charset="-122"/>
                <a:cs typeface="Montserrat" pitchFamily="34" charset="-120"/>
              </a:rPr>
              <a:t>Conclusion</a:t>
            </a:r>
            <a:endParaRPr lang="en-US" sz="4860" u="sng" dirty="0"/>
          </a:p>
        </p:txBody>
      </p:sp>
      <p:sp>
        <p:nvSpPr>
          <p:cNvPr id="7" name="Text 2"/>
          <p:cNvSpPr/>
          <p:nvPr/>
        </p:nvSpPr>
        <p:spPr>
          <a:xfrm>
            <a:off x="864037" y="3105507"/>
            <a:ext cx="7415927" cy="3160395"/>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Our internship at Upflairs Pvt Ltd was an invaluable experience that equipped me with practical skills and theoretical knowledge in Python, AI/ML, and Data Science. I gained </a:t>
            </a:r>
            <a:r>
              <a:rPr lang="en-US" sz="1944" dirty="0" err="1">
                <a:solidFill>
                  <a:srgbClr val="DCD7E5"/>
                </a:solidFill>
                <a:latin typeface="Heebo" pitchFamily="34" charset="0"/>
                <a:ea typeface="Heebo" pitchFamily="34" charset="-122"/>
                <a:cs typeface="Heebo" pitchFamily="34" charset="-120"/>
              </a:rPr>
              <a:t>handson</a:t>
            </a:r>
            <a:r>
              <a:rPr lang="en-US" sz="1944" dirty="0">
                <a:solidFill>
                  <a:srgbClr val="DCD7E5"/>
                </a:solidFill>
                <a:latin typeface="Heebo" pitchFamily="34" charset="0"/>
                <a:ea typeface="Heebo" pitchFamily="34" charset="-122"/>
                <a:cs typeface="Heebo" pitchFamily="34" charset="-120"/>
              </a:rPr>
              <a:t> experience working on </a:t>
            </a:r>
            <a:r>
              <a:rPr lang="en-US" sz="1944" dirty="0" err="1">
                <a:solidFill>
                  <a:srgbClr val="DCD7E5"/>
                </a:solidFill>
                <a:latin typeface="Heebo" pitchFamily="34" charset="0"/>
                <a:ea typeface="Heebo" pitchFamily="34" charset="-122"/>
                <a:cs typeface="Heebo" pitchFamily="34" charset="-120"/>
              </a:rPr>
              <a:t>realworld</a:t>
            </a:r>
            <a:r>
              <a:rPr lang="en-US" sz="1944" dirty="0">
                <a:solidFill>
                  <a:srgbClr val="DCD7E5"/>
                </a:solidFill>
                <a:latin typeface="Heebo" pitchFamily="34" charset="0"/>
                <a:ea typeface="Heebo" pitchFamily="34" charset="-122"/>
                <a:cs typeface="Heebo" pitchFamily="34" charset="-120"/>
              </a:rPr>
              <a:t> projects and learned from experienced professionals. This internship was a stepping stone in my journey towards becoming a skilled data scientist. I am eager to apply my newly acquired knowledge and contribute to innovative projects in the field of AI and machine learning.</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150"/>
            <a:ext cx="14630400" cy="8229600"/>
          </a:xfrm>
          <a:prstGeom prst="rect">
            <a:avLst/>
          </a:prstGeom>
          <a:solidFill>
            <a:srgbClr val="0D0A2C">
              <a:alpha val="75000"/>
            </a:srgbClr>
          </a:solidFill>
          <a:ln/>
        </p:spPr>
      </p:sp>
      <p:sp>
        <p:nvSpPr>
          <p:cNvPr id="4" name="Text 1"/>
          <p:cNvSpPr/>
          <p:nvPr/>
        </p:nvSpPr>
        <p:spPr>
          <a:xfrm>
            <a:off x="864037" y="1220033"/>
            <a:ext cx="11437144" cy="771525"/>
          </a:xfrm>
          <a:prstGeom prst="rect">
            <a:avLst/>
          </a:prstGeom>
          <a:noFill/>
          <a:ln/>
        </p:spPr>
        <p:txBody>
          <a:bodyPr wrap="none" rtlCol="0" anchor="t"/>
          <a:lstStyle/>
          <a:p>
            <a:pPr>
              <a:lnSpc>
                <a:spcPts val="6075"/>
              </a:lnSpc>
            </a:pPr>
            <a:r>
              <a:rPr lang="en-US" sz="5400" b="1" u="sng" dirty="0">
                <a:solidFill>
                  <a:srgbClr val="DCD7E5"/>
                </a:solidFill>
                <a:latin typeface="Montserrat" pitchFamily="34" charset="0"/>
              </a:rPr>
              <a:t>Libraries of Python Programming</a:t>
            </a:r>
          </a:p>
          <a:p>
            <a:pPr marL="0" indent="0">
              <a:lnSpc>
                <a:spcPts val="6075"/>
              </a:lnSpc>
              <a:buNone/>
            </a:pPr>
            <a:endParaRPr lang="en-US" sz="4860" dirty="0"/>
          </a:p>
        </p:txBody>
      </p:sp>
      <p:sp>
        <p:nvSpPr>
          <p:cNvPr id="5" name="Text 2"/>
          <p:cNvSpPr/>
          <p:nvPr/>
        </p:nvSpPr>
        <p:spPr>
          <a:xfrm>
            <a:off x="864037" y="2608659"/>
            <a:ext cx="3468529" cy="385763"/>
          </a:xfrm>
          <a:prstGeom prst="rect">
            <a:avLst/>
          </a:prstGeom>
          <a:noFill/>
          <a:ln/>
        </p:spPr>
        <p:txBody>
          <a:bodyPr wrap="none" rtlCol="0" anchor="t"/>
          <a:lstStyle/>
          <a:p>
            <a:pPr marL="0" indent="0">
              <a:lnSpc>
                <a:spcPts val="3038"/>
              </a:lnSpc>
              <a:buNone/>
            </a:pPr>
            <a:endParaRPr lang="en-US" sz="2430" dirty="0"/>
          </a:p>
        </p:txBody>
      </p:sp>
      <p:sp>
        <p:nvSpPr>
          <p:cNvPr id="6" name="Text 3"/>
          <p:cNvSpPr/>
          <p:nvPr/>
        </p:nvSpPr>
        <p:spPr>
          <a:xfrm>
            <a:off x="864037" y="3241238"/>
            <a:ext cx="3898821" cy="3160395"/>
          </a:xfrm>
          <a:prstGeom prst="rect">
            <a:avLst/>
          </a:prstGeom>
          <a:noFill/>
          <a:ln/>
        </p:spPr>
        <p:txBody>
          <a:bodyPr wrap="square" rtlCol="0" anchor="t"/>
          <a:lstStyle/>
          <a:p>
            <a:pPr marL="0" indent="0">
              <a:lnSpc>
                <a:spcPts val="3110"/>
              </a:lnSpc>
              <a:buNone/>
            </a:pPr>
            <a:endParaRPr lang="en-US" sz="1944" dirty="0"/>
          </a:p>
        </p:txBody>
      </p:sp>
      <p:sp>
        <p:nvSpPr>
          <p:cNvPr id="7" name="Text 4"/>
          <p:cNvSpPr/>
          <p:nvPr/>
        </p:nvSpPr>
        <p:spPr>
          <a:xfrm>
            <a:off x="5372695"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8" name="Text 5"/>
          <p:cNvSpPr/>
          <p:nvPr/>
        </p:nvSpPr>
        <p:spPr>
          <a:xfrm>
            <a:off x="5372695" y="3627001"/>
            <a:ext cx="3898821" cy="3160395"/>
          </a:xfrm>
          <a:prstGeom prst="rect">
            <a:avLst/>
          </a:prstGeom>
          <a:noFill/>
          <a:ln/>
        </p:spPr>
        <p:txBody>
          <a:bodyPr wrap="square" rtlCol="0" anchor="t"/>
          <a:lstStyle/>
          <a:p>
            <a:pPr marL="0" indent="0">
              <a:lnSpc>
                <a:spcPts val="3110"/>
              </a:lnSpc>
              <a:buNone/>
            </a:pPr>
            <a:endParaRPr lang="en-US" sz="1944" dirty="0"/>
          </a:p>
        </p:txBody>
      </p:sp>
      <p:sp>
        <p:nvSpPr>
          <p:cNvPr id="9" name="Text 6"/>
          <p:cNvSpPr/>
          <p:nvPr/>
        </p:nvSpPr>
        <p:spPr>
          <a:xfrm>
            <a:off x="9881354" y="2608659"/>
            <a:ext cx="3086100" cy="385763"/>
          </a:xfrm>
          <a:prstGeom prst="rect">
            <a:avLst/>
          </a:prstGeom>
          <a:noFill/>
          <a:ln/>
        </p:spPr>
        <p:txBody>
          <a:bodyPr wrap="none" rtlCol="0" anchor="t"/>
          <a:lstStyle/>
          <a:p>
            <a:pPr marL="0" indent="0">
              <a:lnSpc>
                <a:spcPts val="3038"/>
              </a:lnSpc>
              <a:buNone/>
            </a:pPr>
            <a:endParaRPr lang="en-US" sz="2430" dirty="0"/>
          </a:p>
        </p:txBody>
      </p:sp>
      <p:sp>
        <p:nvSpPr>
          <p:cNvPr id="10" name="Text 7"/>
          <p:cNvSpPr/>
          <p:nvPr/>
        </p:nvSpPr>
        <p:spPr>
          <a:xfrm>
            <a:off x="9881354" y="3241238"/>
            <a:ext cx="3898821" cy="3160395"/>
          </a:xfrm>
          <a:prstGeom prst="rect">
            <a:avLst/>
          </a:prstGeom>
          <a:noFill/>
          <a:ln/>
        </p:spPr>
        <p:txBody>
          <a:bodyPr wrap="square" rtlCol="0" anchor="t"/>
          <a:lstStyle/>
          <a:p>
            <a:pPr marL="0" indent="0">
              <a:lnSpc>
                <a:spcPts val="3110"/>
              </a:lnSpc>
              <a:buNone/>
            </a:pPr>
            <a:endParaRPr lang="en-US" sz="1944" dirty="0"/>
          </a:p>
        </p:txBody>
      </p:sp>
      <p:sp>
        <p:nvSpPr>
          <p:cNvPr id="12" name="TextBox 11">
            <a:extLst>
              <a:ext uri="{FF2B5EF4-FFF2-40B4-BE49-F238E27FC236}">
                <a16:creationId xmlns:a16="http://schemas.microsoft.com/office/drawing/2014/main" id="{CD8B4BA3-5306-E1C3-F858-8960740847C0}"/>
              </a:ext>
            </a:extLst>
          </p:cNvPr>
          <p:cNvSpPr txBox="1"/>
          <p:nvPr/>
        </p:nvSpPr>
        <p:spPr>
          <a:xfrm>
            <a:off x="744844" y="2309812"/>
            <a:ext cx="13021519" cy="5170646"/>
          </a:xfrm>
          <a:prstGeom prst="rect">
            <a:avLst/>
          </a:prstGeom>
          <a:noFill/>
        </p:spPr>
        <p:txBody>
          <a:bodyPr wrap="square" rtlCol="0">
            <a:spAutoFit/>
          </a:bodyPr>
          <a:lstStyle/>
          <a:p>
            <a:pPr marL="342900" indent="-342900">
              <a:buFont typeface="Wingdings" panose="05000000000000000000" pitchFamily="2" charset="2"/>
              <a:buChar char="v"/>
            </a:pPr>
            <a:endParaRPr lang="en-US" sz="2200" dirty="0">
              <a:solidFill>
                <a:schemeClr val="bg1"/>
              </a:solidFill>
            </a:endParaRPr>
          </a:p>
          <a:p>
            <a:pPr marL="342900" indent="-342900">
              <a:buFont typeface="Wingdings" panose="05000000000000000000" pitchFamily="2" charset="2"/>
              <a:buChar char="v"/>
            </a:pPr>
            <a:r>
              <a:rPr lang="en-US" sz="2200" dirty="0">
                <a:solidFill>
                  <a:schemeClr val="bg1"/>
                </a:solidFill>
              </a:rPr>
              <a:t> OS: Provides functions to interact with the operating system, such as file manipulation and command execution.</a:t>
            </a:r>
          </a:p>
          <a:p>
            <a:pPr marL="342900" indent="-342900">
              <a:buFont typeface="Wingdings" panose="05000000000000000000" pitchFamily="2" charset="2"/>
              <a:buChar char="v"/>
            </a:pPr>
            <a:endParaRPr lang="en-US" sz="2200" dirty="0">
              <a:solidFill>
                <a:schemeClr val="bg1"/>
              </a:solidFill>
            </a:endParaRPr>
          </a:p>
          <a:p>
            <a:pPr marL="342900" indent="-342900">
              <a:buFont typeface="Wingdings" panose="05000000000000000000" pitchFamily="2" charset="2"/>
              <a:buChar char="v"/>
            </a:pPr>
            <a:r>
              <a:rPr lang="en-US" sz="2200" dirty="0">
                <a:solidFill>
                  <a:schemeClr val="bg1"/>
                </a:solidFill>
              </a:rPr>
              <a:t> NumPy and Pandas: NumPy enables efficient numerical computations, while Pandas offers powerful data manipulation tools.</a:t>
            </a:r>
          </a:p>
          <a:p>
            <a:pPr marL="342900" indent="-342900">
              <a:buFont typeface="Wingdings" panose="05000000000000000000" pitchFamily="2" charset="2"/>
              <a:buChar char="v"/>
            </a:pPr>
            <a:endParaRPr lang="en-US" sz="2200" dirty="0">
              <a:solidFill>
                <a:schemeClr val="bg1"/>
              </a:solidFill>
            </a:endParaRPr>
          </a:p>
          <a:p>
            <a:pPr marL="342900" indent="-342900">
              <a:buFont typeface="Wingdings" panose="05000000000000000000" pitchFamily="2" charset="2"/>
              <a:buChar char="v"/>
            </a:pPr>
            <a:r>
              <a:rPr lang="en-US" sz="2200" dirty="0">
                <a:solidFill>
                  <a:schemeClr val="bg1"/>
                </a:solidFill>
              </a:rPr>
              <a:t>Matplotlib and Seaborn: Matplotlib creates customizable plots, and Seaborn builds on it to produce aesthetically pleasing statistical graphics.</a:t>
            </a:r>
          </a:p>
          <a:p>
            <a:pPr marL="342900" indent="-342900">
              <a:buFont typeface="Wingdings" panose="05000000000000000000" pitchFamily="2" charset="2"/>
              <a:buChar char="v"/>
            </a:pPr>
            <a:endParaRPr lang="en-US" sz="2200" dirty="0">
              <a:solidFill>
                <a:schemeClr val="bg1"/>
              </a:solidFill>
            </a:endParaRPr>
          </a:p>
          <a:p>
            <a:pPr marL="342900" indent="-342900">
              <a:buFont typeface="Wingdings" panose="05000000000000000000" pitchFamily="2" charset="2"/>
              <a:buChar char="v"/>
            </a:pPr>
            <a:r>
              <a:rPr lang="en-US" sz="2200" dirty="0">
                <a:solidFill>
                  <a:schemeClr val="bg1"/>
                </a:solidFill>
              </a:rPr>
              <a:t> </a:t>
            </a:r>
            <a:r>
              <a:rPr lang="en-US" sz="2200" dirty="0" err="1">
                <a:solidFill>
                  <a:schemeClr val="bg1"/>
                </a:solidFill>
              </a:rPr>
              <a:t>ScikitLearn</a:t>
            </a:r>
            <a:r>
              <a:rPr lang="en-US" sz="2200" dirty="0">
                <a:solidFill>
                  <a:schemeClr val="bg1"/>
                </a:solidFill>
              </a:rPr>
              <a:t>: A machine learning library offering simple and efficient tools for data analysis and predictive modeling.</a:t>
            </a:r>
          </a:p>
          <a:p>
            <a:pPr marL="342900" indent="-342900">
              <a:buFont typeface="Wingdings" panose="05000000000000000000" pitchFamily="2" charset="2"/>
              <a:buChar char="v"/>
            </a:pPr>
            <a:endParaRPr lang="en-US" sz="2200" dirty="0">
              <a:solidFill>
                <a:schemeClr val="bg1"/>
              </a:solidFill>
            </a:endParaRPr>
          </a:p>
          <a:p>
            <a:pPr marL="342900" indent="-342900">
              <a:buFont typeface="Wingdings" panose="05000000000000000000" pitchFamily="2" charset="2"/>
              <a:buChar char="v"/>
            </a:pPr>
            <a:r>
              <a:rPr lang="en-US" sz="2200" dirty="0">
                <a:solidFill>
                  <a:schemeClr val="bg1"/>
                </a:solidFill>
              </a:rPr>
              <a:t> Flask and TensorFlow: Flask is a lightweight web framework, while TensorFlow is a comprehensive library for building and training machine learning models.</a:t>
            </a:r>
          </a:p>
          <a:p>
            <a:endParaRPr lang="en-US" sz="2200" dirty="0">
              <a:solidFill>
                <a:schemeClr val="bg1"/>
              </a:solidFill>
            </a:endParaRPr>
          </a:p>
        </p:txBody>
      </p:sp>
    </p:spTree>
    <p:extLst>
      <p:ext uri="{BB962C8B-B14F-4D97-AF65-F5344CB8AC3E}">
        <p14:creationId xmlns:p14="http://schemas.microsoft.com/office/powerpoint/2010/main" val="16177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6091238" y="881182"/>
            <a:ext cx="4692848" cy="540068"/>
          </a:xfrm>
          <a:prstGeom prst="rect">
            <a:avLst/>
          </a:prstGeom>
          <a:noFill/>
          <a:ln/>
        </p:spPr>
        <p:txBody>
          <a:bodyPr wrap="none" rtlCol="0" anchor="t"/>
          <a:lstStyle/>
          <a:p>
            <a:pPr marL="0" indent="0">
              <a:lnSpc>
                <a:spcPts val="4253"/>
              </a:lnSpc>
              <a:buNone/>
            </a:pPr>
            <a:endParaRPr lang="en-US" sz="3402"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1" name="Text 6"/>
          <p:cNvSpPr/>
          <p:nvPr/>
        </p:nvSpPr>
        <p:spPr>
          <a:xfrm>
            <a:off x="6271617" y="3321010"/>
            <a:ext cx="2160270" cy="269915"/>
          </a:xfrm>
          <a:prstGeom prst="rect">
            <a:avLst/>
          </a:prstGeom>
          <a:noFill/>
          <a:ln/>
        </p:spPr>
        <p:txBody>
          <a:bodyPr wrap="none" rtlCol="0" anchor="t"/>
          <a:lstStyle/>
          <a:p>
            <a:pPr marL="0" indent="0">
              <a:lnSpc>
                <a:spcPts val="2126"/>
              </a:lnSpc>
              <a:buNone/>
            </a:pPr>
            <a:endParaRPr lang="en-US" sz="1701" dirty="0"/>
          </a:p>
        </p:txBody>
      </p:sp>
      <p:sp>
        <p:nvSpPr>
          <p:cNvPr id="12" name="Text 7"/>
          <p:cNvSpPr/>
          <p:nvPr/>
        </p:nvSpPr>
        <p:spPr>
          <a:xfrm>
            <a:off x="6271617" y="3694509"/>
            <a:ext cx="7573566" cy="553164"/>
          </a:xfrm>
          <a:prstGeom prst="rect">
            <a:avLst/>
          </a:prstGeom>
          <a:noFill/>
          <a:ln/>
        </p:spPr>
        <p:txBody>
          <a:bodyPr wrap="square" rtlCol="0" anchor="t"/>
          <a:lstStyle/>
          <a:p>
            <a:pPr marL="0" indent="0">
              <a:lnSpc>
                <a:spcPts val="2177"/>
              </a:lnSpc>
              <a:buNone/>
            </a:pPr>
            <a:endParaRPr lang="en-US" sz="1361" dirty="0"/>
          </a:p>
        </p:txBody>
      </p:sp>
      <p:pic>
        <p:nvPicPr>
          <p:cNvPr id="21" name="Picture 20">
            <a:extLst>
              <a:ext uri="{FF2B5EF4-FFF2-40B4-BE49-F238E27FC236}">
                <a16:creationId xmlns:a16="http://schemas.microsoft.com/office/drawing/2014/main" id="{113BC7A7-95B0-708F-48A0-5CACE79FF555}"/>
              </a:ext>
            </a:extLst>
          </p:cNvPr>
          <p:cNvPicPr>
            <a:picLocks noChangeAspect="1"/>
          </p:cNvPicPr>
          <p:nvPr/>
        </p:nvPicPr>
        <p:blipFill>
          <a:blip r:embed="rId5"/>
          <a:stretch>
            <a:fillRect/>
          </a:stretch>
        </p:blipFill>
        <p:spPr>
          <a:xfrm>
            <a:off x="156234" y="2950665"/>
            <a:ext cx="5173931" cy="2328269"/>
          </a:xfrm>
          <a:prstGeom prst="rect">
            <a:avLst/>
          </a:prstGeom>
          <a:ln>
            <a:noFill/>
          </a:ln>
          <a:effectLst>
            <a:softEdge rad="112500"/>
          </a:effectLst>
        </p:spPr>
      </p:pic>
      <p:sp>
        <p:nvSpPr>
          <p:cNvPr id="5" name="TextBox 4">
            <a:extLst>
              <a:ext uri="{FF2B5EF4-FFF2-40B4-BE49-F238E27FC236}">
                <a16:creationId xmlns:a16="http://schemas.microsoft.com/office/drawing/2014/main" id="{CF4B5AFB-FC92-1CE9-42DA-D95228C28EE5}"/>
              </a:ext>
            </a:extLst>
          </p:cNvPr>
          <p:cNvSpPr txBox="1"/>
          <p:nvPr/>
        </p:nvSpPr>
        <p:spPr>
          <a:xfrm>
            <a:off x="8829622" y="1138344"/>
            <a:ext cx="6285053" cy="830997"/>
          </a:xfrm>
          <a:prstGeom prst="rect">
            <a:avLst/>
          </a:prstGeom>
          <a:noFill/>
        </p:spPr>
        <p:txBody>
          <a:bodyPr wrap="square" rtlCol="0">
            <a:spAutoFit/>
          </a:bodyPr>
          <a:lstStyle/>
          <a:p>
            <a:r>
              <a:rPr lang="en-US" sz="4800" u="sng" dirty="0">
                <a:solidFill>
                  <a:schemeClr val="bg1"/>
                </a:solidFill>
              </a:rPr>
              <a:t>NumPy</a:t>
            </a:r>
            <a:r>
              <a:rPr lang="en-US" sz="4800" dirty="0">
                <a:solidFill>
                  <a:schemeClr val="bg1"/>
                </a:solidFill>
              </a:rPr>
              <a:t> </a:t>
            </a:r>
            <a:endParaRPr lang="en-IN" sz="4800" dirty="0">
              <a:solidFill>
                <a:schemeClr val="bg1"/>
              </a:solidFill>
            </a:endParaRPr>
          </a:p>
        </p:txBody>
      </p:sp>
      <p:sp>
        <p:nvSpPr>
          <p:cNvPr id="8" name="TextBox 7">
            <a:extLst>
              <a:ext uri="{FF2B5EF4-FFF2-40B4-BE49-F238E27FC236}">
                <a16:creationId xmlns:a16="http://schemas.microsoft.com/office/drawing/2014/main" id="{C908779C-DC07-443A-0FE9-52CB17A65117}"/>
              </a:ext>
            </a:extLst>
          </p:cNvPr>
          <p:cNvSpPr txBox="1"/>
          <p:nvPr/>
        </p:nvSpPr>
        <p:spPr>
          <a:xfrm>
            <a:off x="5899569" y="2510909"/>
            <a:ext cx="8356922" cy="2800767"/>
          </a:xfrm>
          <a:prstGeom prst="rect">
            <a:avLst/>
          </a:prstGeom>
          <a:noFill/>
        </p:spPr>
        <p:txBody>
          <a:bodyPr wrap="square" rtlCol="0">
            <a:spAutoFit/>
          </a:bodyPr>
          <a:lstStyle/>
          <a:p>
            <a:pPr algn="just"/>
            <a:r>
              <a:rPr lang="en-US" sz="2200" b="1" dirty="0">
                <a:solidFill>
                  <a:schemeClr val="bg1"/>
                </a:solidFill>
              </a:rPr>
              <a:t>NumPy</a:t>
            </a:r>
            <a:r>
              <a:rPr lang="en-US" sz="2200" dirty="0">
                <a:solidFill>
                  <a:schemeClr val="bg1"/>
                </a:solidFill>
              </a:rPr>
              <a:t> is a powerful Python library used for numerical computing. It provides support for large, multidimensional arrays and matrices, along with a collection of mathematical functions to perform fast operations on these arrays. NumPy is essential for scientific computing in Python because it offers efficient handling of data and is the foundation for many other libraries like Pandas, Matplotlib, and SciPy. It is widely used for tasks such as array manipulation, numerical calculations, and data analysis.</a:t>
            </a:r>
            <a:endParaRPr lang="en-IN" sz="2200" dirty="0">
              <a:solidFill>
                <a:schemeClr val="bg1"/>
              </a:solidFill>
            </a:endParaRPr>
          </a:p>
        </p:txBody>
      </p:sp>
    </p:spTree>
    <p:extLst>
      <p:ext uri="{BB962C8B-B14F-4D97-AF65-F5344CB8AC3E}">
        <p14:creationId xmlns:p14="http://schemas.microsoft.com/office/powerpoint/2010/main" val="288363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6091238" y="881182"/>
            <a:ext cx="4692848" cy="540068"/>
          </a:xfrm>
          <a:prstGeom prst="rect">
            <a:avLst/>
          </a:prstGeom>
          <a:noFill/>
          <a:ln/>
        </p:spPr>
        <p:txBody>
          <a:bodyPr wrap="none" rtlCol="0" anchor="t"/>
          <a:lstStyle/>
          <a:p>
            <a:pPr marL="0" indent="0">
              <a:lnSpc>
                <a:spcPts val="4253"/>
              </a:lnSpc>
              <a:buNone/>
            </a:pPr>
            <a:endParaRPr lang="en-US" sz="3402"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1" name="Text 6"/>
          <p:cNvSpPr/>
          <p:nvPr/>
        </p:nvSpPr>
        <p:spPr>
          <a:xfrm>
            <a:off x="6271617" y="3321010"/>
            <a:ext cx="2160270" cy="269915"/>
          </a:xfrm>
          <a:prstGeom prst="rect">
            <a:avLst/>
          </a:prstGeom>
          <a:noFill/>
          <a:ln/>
        </p:spPr>
        <p:txBody>
          <a:bodyPr wrap="none" rtlCol="0" anchor="t"/>
          <a:lstStyle/>
          <a:p>
            <a:pPr marL="0" indent="0">
              <a:lnSpc>
                <a:spcPts val="2126"/>
              </a:lnSpc>
              <a:buNone/>
            </a:pPr>
            <a:endParaRPr lang="en-US" sz="1701" dirty="0"/>
          </a:p>
        </p:txBody>
      </p:sp>
      <p:sp>
        <p:nvSpPr>
          <p:cNvPr id="12" name="Text 7"/>
          <p:cNvSpPr/>
          <p:nvPr/>
        </p:nvSpPr>
        <p:spPr>
          <a:xfrm>
            <a:off x="6271617" y="3694509"/>
            <a:ext cx="7573566" cy="553164"/>
          </a:xfrm>
          <a:prstGeom prst="rect">
            <a:avLst/>
          </a:prstGeom>
          <a:noFill/>
          <a:ln/>
        </p:spPr>
        <p:txBody>
          <a:bodyPr wrap="square" rtlCol="0" anchor="t"/>
          <a:lstStyle/>
          <a:p>
            <a:pPr marL="0" indent="0">
              <a:lnSpc>
                <a:spcPts val="2177"/>
              </a:lnSpc>
              <a:buNone/>
            </a:pPr>
            <a:endParaRPr lang="en-US" sz="1361" dirty="0"/>
          </a:p>
        </p:txBody>
      </p:sp>
      <p:sp>
        <p:nvSpPr>
          <p:cNvPr id="5" name="TextBox 4">
            <a:extLst>
              <a:ext uri="{FF2B5EF4-FFF2-40B4-BE49-F238E27FC236}">
                <a16:creationId xmlns:a16="http://schemas.microsoft.com/office/drawing/2014/main" id="{CF4B5AFB-FC92-1CE9-42DA-D95228C28EE5}"/>
              </a:ext>
            </a:extLst>
          </p:cNvPr>
          <p:cNvSpPr txBox="1"/>
          <p:nvPr/>
        </p:nvSpPr>
        <p:spPr>
          <a:xfrm>
            <a:off x="8829622" y="1327309"/>
            <a:ext cx="6285053" cy="830997"/>
          </a:xfrm>
          <a:prstGeom prst="rect">
            <a:avLst/>
          </a:prstGeom>
          <a:noFill/>
        </p:spPr>
        <p:txBody>
          <a:bodyPr wrap="square" rtlCol="0">
            <a:spAutoFit/>
          </a:bodyPr>
          <a:lstStyle/>
          <a:p>
            <a:r>
              <a:rPr lang="en-US" sz="4800" u="sng" dirty="0">
                <a:solidFill>
                  <a:schemeClr val="bg1"/>
                </a:solidFill>
              </a:rPr>
              <a:t>Pandas</a:t>
            </a:r>
            <a:r>
              <a:rPr lang="en-US" sz="4800" dirty="0">
                <a:solidFill>
                  <a:schemeClr val="bg1"/>
                </a:solidFill>
              </a:rPr>
              <a:t> </a:t>
            </a:r>
            <a:endParaRPr lang="en-IN" sz="4800" dirty="0">
              <a:solidFill>
                <a:schemeClr val="bg1"/>
              </a:solidFill>
            </a:endParaRPr>
          </a:p>
        </p:txBody>
      </p:sp>
      <p:sp>
        <p:nvSpPr>
          <p:cNvPr id="8" name="TextBox 7">
            <a:extLst>
              <a:ext uri="{FF2B5EF4-FFF2-40B4-BE49-F238E27FC236}">
                <a16:creationId xmlns:a16="http://schemas.microsoft.com/office/drawing/2014/main" id="{C908779C-DC07-443A-0FE9-52CB17A65117}"/>
              </a:ext>
            </a:extLst>
          </p:cNvPr>
          <p:cNvSpPr txBox="1"/>
          <p:nvPr/>
        </p:nvSpPr>
        <p:spPr>
          <a:xfrm>
            <a:off x="5899569" y="2510909"/>
            <a:ext cx="8356922" cy="2800767"/>
          </a:xfrm>
          <a:prstGeom prst="rect">
            <a:avLst/>
          </a:prstGeom>
          <a:noFill/>
        </p:spPr>
        <p:txBody>
          <a:bodyPr wrap="square" rtlCol="0">
            <a:spAutoFit/>
          </a:bodyPr>
          <a:lstStyle/>
          <a:p>
            <a:pPr algn="just"/>
            <a:r>
              <a:rPr lang="en-US" sz="2200" b="1" dirty="0">
                <a:solidFill>
                  <a:schemeClr val="bg1"/>
                </a:solidFill>
              </a:rPr>
              <a:t>Pandas </a:t>
            </a:r>
            <a:r>
              <a:rPr lang="en-US" sz="2200" dirty="0">
                <a:solidFill>
                  <a:schemeClr val="bg1"/>
                </a:solidFill>
              </a:rPr>
              <a:t>is a versatile Python library used for data manipulation and analysis. It provides data structures like Series (</a:t>
            </a:r>
            <a:r>
              <a:rPr lang="en-US" sz="2200" dirty="0" err="1">
                <a:solidFill>
                  <a:schemeClr val="bg1"/>
                </a:solidFill>
              </a:rPr>
              <a:t>onedimensional</a:t>
            </a:r>
            <a:r>
              <a:rPr lang="en-US" sz="2200" dirty="0">
                <a:solidFill>
                  <a:schemeClr val="bg1"/>
                </a:solidFill>
              </a:rPr>
              <a:t>) and Data Frame (</a:t>
            </a:r>
            <a:r>
              <a:rPr lang="en-US" sz="2200" dirty="0" err="1">
                <a:solidFill>
                  <a:schemeClr val="bg1"/>
                </a:solidFill>
              </a:rPr>
              <a:t>twodimensional</a:t>
            </a:r>
            <a:r>
              <a:rPr lang="en-US" sz="2200" dirty="0">
                <a:solidFill>
                  <a:schemeClr val="bg1"/>
                </a:solidFill>
              </a:rPr>
              <a:t>) that allow you to store and manipulate large datasets with ease. Pandas is essential for data cleaning, exploration, and transformation, making it a key tool for data analysis in Python. It enables tasks such as filtering, aggregating, and merging data, and it’s widely used in data science and machine learning for preparing data for analysis and modeling.</a:t>
            </a:r>
            <a:endParaRPr lang="en-IN" sz="2200" dirty="0">
              <a:solidFill>
                <a:schemeClr val="bg1"/>
              </a:solidFill>
            </a:endParaRPr>
          </a:p>
        </p:txBody>
      </p:sp>
      <p:pic>
        <p:nvPicPr>
          <p:cNvPr id="10" name="Picture 9">
            <a:extLst>
              <a:ext uri="{FF2B5EF4-FFF2-40B4-BE49-F238E27FC236}">
                <a16:creationId xmlns:a16="http://schemas.microsoft.com/office/drawing/2014/main" id="{619A8500-8A02-CFE2-CE03-79231EF67496}"/>
              </a:ext>
            </a:extLst>
          </p:cNvPr>
          <p:cNvPicPr>
            <a:picLocks noChangeAspect="1"/>
          </p:cNvPicPr>
          <p:nvPr/>
        </p:nvPicPr>
        <p:blipFill>
          <a:blip r:embed="rId5"/>
          <a:stretch>
            <a:fillRect/>
          </a:stretch>
        </p:blipFill>
        <p:spPr>
          <a:xfrm>
            <a:off x="276986" y="3321010"/>
            <a:ext cx="4932428" cy="1990666"/>
          </a:xfrm>
          <a:prstGeom prst="rect">
            <a:avLst/>
          </a:prstGeom>
          <a:ln>
            <a:noFill/>
          </a:ln>
          <a:effectLst>
            <a:softEdge rad="112500"/>
          </a:effectLst>
        </p:spPr>
      </p:pic>
    </p:spTree>
    <p:extLst>
      <p:ext uri="{BB962C8B-B14F-4D97-AF65-F5344CB8AC3E}">
        <p14:creationId xmlns:p14="http://schemas.microsoft.com/office/powerpoint/2010/main" val="2811038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6091238" y="881182"/>
            <a:ext cx="4692848" cy="540068"/>
          </a:xfrm>
          <a:prstGeom prst="rect">
            <a:avLst/>
          </a:prstGeom>
          <a:noFill/>
          <a:ln/>
        </p:spPr>
        <p:txBody>
          <a:bodyPr wrap="none" rtlCol="0" anchor="t"/>
          <a:lstStyle/>
          <a:p>
            <a:pPr marL="0" indent="0">
              <a:lnSpc>
                <a:spcPts val="4253"/>
              </a:lnSpc>
              <a:buNone/>
            </a:pPr>
            <a:endParaRPr lang="en-US" sz="3402"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1" name="Text 6"/>
          <p:cNvSpPr/>
          <p:nvPr/>
        </p:nvSpPr>
        <p:spPr>
          <a:xfrm>
            <a:off x="6271617" y="3321010"/>
            <a:ext cx="2160270" cy="269915"/>
          </a:xfrm>
          <a:prstGeom prst="rect">
            <a:avLst/>
          </a:prstGeom>
          <a:noFill/>
          <a:ln/>
        </p:spPr>
        <p:txBody>
          <a:bodyPr wrap="none" rtlCol="0" anchor="t"/>
          <a:lstStyle/>
          <a:p>
            <a:pPr marL="0" indent="0">
              <a:lnSpc>
                <a:spcPts val="2126"/>
              </a:lnSpc>
              <a:buNone/>
            </a:pPr>
            <a:endParaRPr lang="en-US" sz="1701" dirty="0"/>
          </a:p>
        </p:txBody>
      </p:sp>
      <p:sp>
        <p:nvSpPr>
          <p:cNvPr id="12" name="Text 7"/>
          <p:cNvSpPr/>
          <p:nvPr/>
        </p:nvSpPr>
        <p:spPr>
          <a:xfrm>
            <a:off x="6271617" y="3694509"/>
            <a:ext cx="7573566" cy="553164"/>
          </a:xfrm>
          <a:prstGeom prst="rect">
            <a:avLst/>
          </a:prstGeom>
          <a:noFill/>
          <a:ln/>
        </p:spPr>
        <p:txBody>
          <a:bodyPr wrap="square" rtlCol="0" anchor="t"/>
          <a:lstStyle/>
          <a:p>
            <a:pPr marL="0" indent="0">
              <a:lnSpc>
                <a:spcPts val="2177"/>
              </a:lnSpc>
              <a:buNone/>
            </a:pPr>
            <a:endParaRPr lang="en-US" sz="1361" dirty="0"/>
          </a:p>
        </p:txBody>
      </p:sp>
      <p:sp>
        <p:nvSpPr>
          <p:cNvPr id="5" name="TextBox 4">
            <a:extLst>
              <a:ext uri="{FF2B5EF4-FFF2-40B4-BE49-F238E27FC236}">
                <a16:creationId xmlns:a16="http://schemas.microsoft.com/office/drawing/2014/main" id="{CF4B5AFB-FC92-1CE9-42DA-D95228C28EE5}"/>
              </a:ext>
            </a:extLst>
          </p:cNvPr>
          <p:cNvSpPr txBox="1"/>
          <p:nvPr/>
        </p:nvSpPr>
        <p:spPr>
          <a:xfrm>
            <a:off x="6935503" y="1327309"/>
            <a:ext cx="6285053" cy="830997"/>
          </a:xfrm>
          <a:prstGeom prst="rect">
            <a:avLst/>
          </a:prstGeom>
          <a:noFill/>
        </p:spPr>
        <p:txBody>
          <a:bodyPr wrap="square" rtlCol="0">
            <a:spAutoFit/>
          </a:bodyPr>
          <a:lstStyle/>
          <a:p>
            <a:pPr algn="ctr"/>
            <a:r>
              <a:rPr lang="en-US" sz="4800" u="sng" dirty="0">
                <a:solidFill>
                  <a:schemeClr val="bg1"/>
                </a:solidFill>
              </a:rPr>
              <a:t>Matplotlib &amp; Seaborn</a:t>
            </a:r>
            <a:endParaRPr lang="en-IN" sz="4800" u="sng" dirty="0">
              <a:solidFill>
                <a:schemeClr val="bg1"/>
              </a:solidFill>
            </a:endParaRPr>
          </a:p>
        </p:txBody>
      </p:sp>
      <p:sp>
        <p:nvSpPr>
          <p:cNvPr id="8" name="TextBox 7">
            <a:extLst>
              <a:ext uri="{FF2B5EF4-FFF2-40B4-BE49-F238E27FC236}">
                <a16:creationId xmlns:a16="http://schemas.microsoft.com/office/drawing/2014/main" id="{C908779C-DC07-443A-0FE9-52CB17A65117}"/>
              </a:ext>
            </a:extLst>
          </p:cNvPr>
          <p:cNvSpPr txBox="1"/>
          <p:nvPr/>
        </p:nvSpPr>
        <p:spPr>
          <a:xfrm>
            <a:off x="5899569" y="2073265"/>
            <a:ext cx="8356922" cy="6524863"/>
          </a:xfrm>
          <a:prstGeom prst="rect">
            <a:avLst/>
          </a:prstGeom>
          <a:noFill/>
        </p:spPr>
        <p:txBody>
          <a:bodyPr wrap="square" rtlCol="0">
            <a:spAutoFit/>
          </a:bodyPr>
          <a:lstStyle/>
          <a:p>
            <a:pPr algn="just"/>
            <a:endParaRPr lang="en-US" sz="2200" dirty="0">
              <a:solidFill>
                <a:schemeClr val="bg1"/>
              </a:solidFill>
            </a:endParaRPr>
          </a:p>
          <a:p>
            <a:pPr algn="just"/>
            <a:r>
              <a:rPr lang="en-US" sz="2200" b="1" dirty="0">
                <a:solidFill>
                  <a:schemeClr val="bg1"/>
                </a:solidFill>
              </a:rPr>
              <a:t>Matplotlib</a:t>
            </a:r>
            <a:r>
              <a:rPr lang="en-US" sz="2200" dirty="0">
                <a:solidFill>
                  <a:schemeClr val="bg1"/>
                </a:solidFill>
              </a:rPr>
              <a:t> is a comprehensive Python library for creating static, animated, and interactive visualizations. It serves as a fundamental tool for generating a diverse range of plots, including line graphs, bar charts, histograms, and scatter plots. Matplotlib offers extensive customization options, allowing users to finetune plot elements like labels, grids, and legends. Its versatility makes it an essential library for data visualization, helping users to explore and present data effectively.</a:t>
            </a:r>
          </a:p>
          <a:p>
            <a:pPr algn="just"/>
            <a:endParaRPr lang="en-US" sz="2200" dirty="0">
              <a:solidFill>
                <a:schemeClr val="bg1"/>
              </a:solidFill>
            </a:endParaRPr>
          </a:p>
          <a:p>
            <a:pPr algn="just"/>
            <a:r>
              <a:rPr lang="en-US" sz="2200" b="1" dirty="0">
                <a:solidFill>
                  <a:schemeClr val="bg1"/>
                </a:solidFill>
              </a:rPr>
              <a:t>Seaborn</a:t>
            </a:r>
            <a:r>
              <a:rPr lang="en-US" sz="2200" dirty="0">
                <a:solidFill>
                  <a:schemeClr val="bg1"/>
                </a:solidFill>
              </a:rPr>
              <a:t> is a Python visualization library built on top of Matplotlib that provides a </a:t>
            </a:r>
            <a:r>
              <a:rPr lang="en-US" sz="2200" dirty="0" err="1">
                <a:solidFill>
                  <a:schemeClr val="bg1"/>
                </a:solidFill>
              </a:rPr>
              <a:t>highlevel</a:t>
            </a:r>
            <a:r>
              <a:rPr lang="en-US" sz="2200" dirty="0">
                <a:solidFill>
                  <a:schemeClr val="bg1"/>
                </a:solidFill>
              </a:rPr>
              <a:t> interface for creating attractive and informative statistical graphics. It simplifies the process of generating complex visualizations like heatmaps, violin plots, and pair plots, while also enhancing Matplotlib's aesthetics with </a:t>
            </a:r>
            <a:r>
              <a:rPr lang="en-US" sz="2200" dirty="0" err="1">
                <a:solidFill>
                  <a:schemeClr val="bg1"/>
                </a:solidFill>
              </a:rPr>
              <a:t>builtin</a:t>
            </a:r>
            <a:r>
              <a:rPr lang="en-US" sz="2200" dirty="0">
                <a:solidFill>
                  <a:schemeClr val="bg1"/>
                </a:solidFill>
              </a:rPr>
              <a:t> themes and color palettes. Seaborn is particularly useful for visualizing and understanding data distributions and relationships, making it a valuable tool for data analysis and exploration.</a:t>
            </a:r>
          </a:p>
          <a:p>
            <a:pPr algn="just"/>
            <a:endParaRPr lang="en-US" sz="2200" dirty="0">
              <a:solidFill>
                <a:schemeClr val="bg1"/>
              </a:solidFill>
            </a:endParaRPr>
          </a:p>
          <a:p>
            <a:pPr algn="just"/>
            <a:endParaRPr lang="en-IN" sz="2200" dirty="0">
              <a:solidFill>
                <a:schemeClr val="bg1"/>
              </a:solidFill>
            </a:endParaRPr>
          </a:p>
        </p:txBody>
      </p:sp>
      <p:pic>
        <p:nvPicPr>
          <p:cNvPr id="13" name="Picture 12">
            <a:extLst>
              <a:ext uri="{FF2B5EF4-FFF2-40B4-BE49-F238E27FC236}">
                <a16:creationId xmlns:a16="http://schemas.microsoft.com/office/drawing/2014/main" id="{EF79CEAA-2769-F045-9DA7-8191C539A489}"/>
              </a:ext>
            </a:extLst>
          </p:cNvPr>
          <p:cNvPicPr>
            <a:picLocks noChangeAspect="1"/>
          </p:cNvPicPr>
          <p:nvPr/>
        </p:nvPicPr>
        <p:blipFill>
          <a:blip r:embed="rId5"/>
          <a:stretch>
            <a:fillRect/>
          </a:stretch>
        </p:blipFill>
        <p:spPr>
          <a:xfrm>
            <a:off x="447013" y="1951017"/>
            <a:ext cx="4514850" cy="1504950"/>
          </a:xfrm>
          <a:prstGeom prst="rect">
            <a:avLst/>
          </a:prstGeom>
          <a:ln>
            <a:noFill/>
          </a:ln>
          <a:effectLst>
            <a:softEdge rad="112500"/>
          </a:effectLst>
        </p:spPr>
      </p:pic>
      <p:pic>
        <p:nvPicPr>
          <p:cNvPr id="19" name="Picture 18">
            <a:extLst>
              <a:ext uri="{FF2B5EF4-FFF2-40B4-BE49-F238E27FC236}">
                <a16:creationId xmlns:a16="http://schemas.microsoft.com/office/drawing/2014/main" id="{E5320191-32EB-3235-2F90-EFF04B175F3A}"/>
              </a:ext>
            </a:extLst>
          </p:cNvPr>
          <p:cNvPicPr>
            <a:picLocks noChangeAspect="1"/>
          </p:cNvPicPr>
          <p:nvPr/>
        </p:nvPicPr>
        <p:blipFill>
          <a:blip r:embed="rId6"/>
          <a:stretch>
            <a:fillRect/>
          </a:stretch>
        </p:blipFill>
        <p:spPr>
          <a:xfrm>
            <a:off x="1546245" y="3694509"/>
            <a:ext cx="2377571" cy="2377571"/>
          </a:xfrm>
          <a:prstGeom prst="rect">
            <a:avLst/>
          </a:prstGeom>
          <a:ln>
            <a:noFill/>
          </a:ln>
          <a:effectLst>
            <a:softEdge rad="112500"/>
          </a:effectLst>
        </p:spPr>
      </p:pic>
    </p:spTree>
    <p:extLst>
      <p:ext uri="{BB962C8B-B14F-4D97-AF65-F5344CB8AC3E}">
        <p14:creationId xmlns:p14="http://schemas.microsoft.com/office/powerpoint/2010/main" val="386809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6091238" y="881182"/>
            <a:ext cx="4692848" cy="540068"/>
          </a:xfrm>
          <a:prstGeom prst="rect">
            <a:avLst/>
          </a:prstGeom>
          <a:noFill/>
          <a:ln/>
        </p:spPr>
        <p:txBody>
          <a:bodyPr wrap="none" rtlCol="0" anchor="t"/>
          <a:lstStyle/>
          <a:p>
            <a:pPr marL="0" indent="0">
              <a:lnSpc>
                <a:spcPts val="4253"/>
              </a:lnSpc>
              <a:buNone/>
            </a:pPr>
            <a:endParaRPr lang="en-US" sz="3402"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1" name="Text 6"/>
          <p:cNvSpPr/>
          <p:nvPr/>
        </p:nvSpPr>
        <p:spPr>
          <a:xfrm>
            <a:off x="6271617" y="3321010"/>
            <a:ext cx="2160270" cy="269915"/>
          </a:xfrm>
          <a:prstGeom prst="rect">
            <a:avLst/>
          </a:prstGeom>
          <a:noFill/>
          <a:ln/>
        </p:spPr>
        <p:txBody>
          <a:bodyPr wrap="none" rtlCol="0" anchor="t"/>
          <a:lstStyle/>
          <a:p>
            <a:pPr marL="0" indent="0">
              <a:lnSpc>
                <a:spcPts val="2126"/>
              </a:lnSpc>
              <a:buNone/>
            </a:pPr>
            <a:endParaRPr lang="en-US" sz="1701" dirty="0"/>
          </a:p>
        </p:txBody>
      </p:sp>
      <p:sp>
        <p:nvSpPr>
          <p:cNvPr id="12" name="Text 7"/>
          <p:cNvSpPr/>
          <p:nvPr/>
        </p:nvSpPr>
        <p:spPr>
          <a:xfrm>
            <a:off x="6271617" y="3694509"/>
            <a:ext cx="7573566" cy="553164"/>
          </a:xfrm>
          <a:prstGeom prst="rect">
            <a:avLst/>
          </a:prstGeom>
          <a:noFill/>
          <a:ln/>
        </p:spPr>
        <p:txBody>
          <a:bodyPr wrap="square" rtlCol="0" anchor="t"/>
          <a:lstStyle/>
          <a:p>
            <a:pPr marL="0" indent="0">
              <a:lnSpc>
                <a:spcPts val="2177"/>
              </a:lnSpc>
              <a:buNone/>
            </a:pPr>
            <a:endParaRPr lang="en-US" sz="1361" dirty="0"/>
          </a:p>
        </p:txBody>
      </p:sp>
      <p:sp>
        <p:nvSpPr>
          <p:cNvPr id="5" name="TextBox 4">
            <a:extLst>
              <a:ext uri="{FF2B5EF4-FFF2-40B4-BE49-F238E27FC236}">
                <a16:creationId xmlns:a16="http://schemas.microsoft.com/office/drawing/2014/main" id="{CF4B5AFB-FC92-1CE9-42DA-D95228C28EE5}"/>
              </a:ext>
            </a:extLst>
          </p:cNvPr>
          <p:cNvSpPr txBox="1"/>
          <p:nvPr/>
        </p:nvSpPr>
        <p:spPr>
          <a:xfrm>
            <a:off x="6935503" y="1327309"/>
            <a:ext cx="6285053" cy="830997"/>
          </a:xfrm>
          <a:prstGeom prst="rect">
            <a:avLst/>
          </a:prstGeom>
          <a:noFill/>
        </p:spPr>
        <p:txBody>
          <a:bodyPr wrap="square" rtlCol="0">
            <a:spAutoFit/>
          </a:bodyPr>
          <a:lstStyle/>
          <a:p>
            <a:pPr algn="ctr"/>
            <a:r>
              <a:rPr lang="en-US" sz="4800" b="1" u="sng" dirty="0">
                <a:solidFill>
                  <a:schemeClr val="bg1"/>
                </a:solidFill>
              </a:rPr>
              <a:t>Scikit-learn</a:t>
            </a:r>
            <a:endParaRPr lang="en-IN" sz="4800" u="sng" dirty="0">
              <a:solidFill>
                <a:schemeClr val="bg1"/>
              </a:solidFill>
            </a:endParaRPr>
          </a:p>
        </p:txBody>
      </p:sp>
      <p:sp>
        <p:nvSpPr>
          <p:cNvPr id="8" name="TextBox 7">
            <a:extLst>
              <a:ext uri="{FF2B5EF4-FFF2-40B4-BE49-F238E27FC236}">
                <a16:creationId xmlns:a16="http://schemas.microsoft.com/office/drawing/2014/main" id="{C908779C-DC07-443A-0FE9-52CB17A65117}"/>
              </a:ext>
            </a:extLst>
          </p:cNvPr>
          <p:cNvSpPr txBox="1"/>
          <p:nvPr/>
        </p:nvSpPr>
        <p:spPr>
          <a:xfrm>
            <a:off x="5899569" y="2510909"/>
            <a:ext cx="8356922" cy="3139321"/>
          </a:xfrm>
          <a:prstGeom prst="rect">
            <a:avLst/>
          </a:prstGeom>
          <a:noFill/>
        </p:spPr>
        <p:txBody>
          <a:bodyPr wrap="square" rtlCol="0">
            <a:spAutoFit/>
          </a:bodyPr>
          <a:lstStyle/>
          <a:p>
            <a:pPr algn="just"/>
            <a:r>
              <a:rPr lang="en-US" sz="2200" b="1" dirty="0">
                <a:solidFill>
                  <a:schemeClr val="bg1"/>
                </a:solidFill>
              </a:rPr>
              <a:t>Scikitlearn</a:t>
            </a:r>
            <a:r>
              <a:rPr lang="en-US" sz="2200" dirty="0">
                <a:solidFill>
                  <a:schemeClr val="bg1"/>
                </a:solidFill>
              </a:rPr>
              <a:t> is a powerful and </a:t>
            </a:r>
            <a:r>
              <a:rPr lang="en-US" sz="2200" dirty="0" err="1">
                <a:solidFill>
                  <a:schemeClr val="bg1"/>
                </a:solidFill>
              </a:rPr>
              <a:t>widelyused</a:t>
            </a:r>
            <a:r>
              <a:rPr lang="en-US" sz="2200" dirty="0">
                <a:solidFill>
                  <a:schemeClr val="bg1"/>
                </a:solidFill>
              </a:rPr>
              <a:t> Python library for machine learning and data analysis. It provides simple and efficient tools for data mining and data analysis, built on top of NumPy, SciPy, and Matplotlib. Scikitlearn includes a comprehensive range of algorithms for classification, regression, clustering, and dimensionality reduction, as well as tools for model selection and evaluation. Its </a:t>
            </a:r>
            <a:r>
              <a:rPr lang="en-US" sz="2200" dirty="0" err="1">
                <a:solidFill>
                  <a:schemeClr val="bg1"/>
                </a:solidFill>
              </a:rPr>
              <a:t>userfriendly</a:t>
            </a:r>
            <a:r>
              <a:rPr lang="en-US" sz="2200" dirty="0">
                <a:solidFill>
                  <a:schemeClr val="bg1"/>
                </a:solidFill>
              </a:rPr>
              <a:t> API and extensive documentation make it accessible for both beginners and experienced practitioners, enabling efficient development and deployment of machine learning models.</a:t>
            </a:r>
            <a:endParaRPr lang="en-IN" sz="2200" dirty="0">
              <a:solidFill>
                <a:schemeClr val="bg1"/>
              </a:solidFill>
            </a:endParaRPr>
          </a:p>
        </p:txBody>
      </p:sp>
      <p:pic>
        <p:nvPicPr>
          <p:cNvPr id="10" name="Picture 9">
            <a:extLst>
              <a:ext uri="{FF2B5EF4-FFF2-40B4-BE49-F238E27FC236}">
                <a16:creationId xmlns:a16="http://schemas.microsoft.com/office/drawing/2014/main" id="{410D1E7B-5B36-ECB3-924B-F2599BB982F0}"/>
              </a:ext>
            </a:extLst>
          </p:cNvPr>
          <p:cNvPicPr>
            <a:picLocks noChangeAspect="1"/>
          </p:cNvPicPr>
          <p:nvPr/>
        </p:nvPicPr>
        <p:blipFill>
          <a:blip r:embed="rId5"/>
          <a:stretch>
            <a:fillRect/>
          </a:stretch>
        </p:blipFill>
        <p:spPr>
          <a:xfrm>
            <a:off x="1596581" y="2870159"/>
            <a:ext cx="2489281" cy="2489281"/>
          </a:xfrm>
          <a:prstGeom prst="rect">
            <a:avLst/>
          </a:prstGeom>
          <a:ln>
            <a:noFill/>
          </a:ln>
          <a:effectLst>
            <a:softEdge rad="112500"/>
          </a:effectLst>
        </p:spPr>
      </p:pic>
    </p:spTree>
    <p:extLst>
      <p:ext uri="{BB962C8B-B14F-4D97-AF65-F5344CB8AC3E}">
        <p14:creationId xmlns:p14="http://schemas.microsoft.com/office/powerpoint/2010/main" val="3126990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6091238" y="881182"/>
            <a:ext cx="4692848" cy="540068"/>
          </a:xfrm>
          <a:prstGeom prst="rect">
            <a:avLst/>
          </a:prstGeom>
          <a:noFill/>
          <a:ln/>
        </p:spPr>
        <p:txBody>
          <a:bodyPr wrap="none" rtlCol="0" anchor="t"/>
          <a:lstStyle/>
          <a:p>
            <a:pPr marL="0" indent="0">
              <a:lnSpc>
                <a:spcPts val="4253"/>
              </a:lnSpc>
              <a:buNone/>
            </a:pPr>
            <a:endParaRPr lang="en-US" sz="3402" dirty="0"/>
          </a:p>
        </p:txBody>
      </p:sp>
      <p:sp>
        <p:nvSpPr>
          <p:cNvPr id="9" name="Text 4"/>
          <p:cNvSpPr/>
          <p:nvPr/>
        </p:nvSpPr>
        <p:spPr>
          <a:xfrm>
            <a:off x="6271617" y="2234327"/>
            <a:ext cx="7573566" cy="553164"/>
          </a:xfrm>
          <a:prstGeom prst="rect">
            <a:avLst/>
          </a:prstGeom>
          <a:noFill/>
          <a:ln/>
        </p:spPr>
        <p:txBody>
          <a:bodyPr wrap="square" rtlCol="0" anchor="t"/>
          <a:lstStyle/>
          <a:p>
            <a:pPr marL="0" indent="0">
              <a:lnSpc>
                <a:spcPts val="2177"/>
              </a:lnSpc>
              <a:buNone/>
            </a:pPr>
            <a:endParaRPr lang="en-US" sz="1361" dirty="0"/>
          </a:p>
        </p:txBody>
      </p:sp>
      <p:sp>
        <p:nvSpPr>
          <p:cNvPr id="11" name="Text 6"/>
          <p:cNvSpPr/>
          <p:nvPr/>
        </p:nvSpPr>
        <p:spPr>
          <a:xfrm>
            <a:off x="6271617" y="3321010"/>
            <a:ext cx="2160270" cy="269915"/>
          </a:xfrm>
          <a:prstGeom prst="rect">
            <a:avLst/>
          </a:prstGeom>
          <a:noFill/>
          <a:ln/>
        </p:spPr>
        <p:txBody>
          <a:bodyPr wrap="none" rtlCol="0" anchor="t"/>
          <a:lstStyle/>
          <a:p>
            <a:pPr marL="0" indent="0">
              <a:lnSpc>
                <a:spcPts val="2126"/>
              </a:lnSpc>
              <a:buNone/>
            </a:pPr>
            <a:endParaRPr lang="en-US" sz="1701" dirty="0"/>
          </a:p>
        </p:txBody>
      </p:sp>
      <p:sp>
        <p:nvSpPr>
          <p:cNvPr id="12" name="Text 7"/>
          <p:cNvSpPr/>
          <p:nvPr/>
        </p:nvSpPr>
        <p:spPr>
          <a:xfrm>
            <a:off x="6271617" y="3694509"/>
            <a:ext cx="7573566" cy="553164"/>
          </a:xfrm>
          <a:prstGeom prst="rect">
            <a:avLst/>
          </a:prstGeom>
          <a:noFill/>
          <a:ln/>
        </p:spPr>
        <p:txBody>
          <a:bodyPr wrap="square" rtlCol="0" anchor="t"/>
          <a:lstStyle/>
          <a:p>
            <a:pPr marL="0" indent="0">
              <a:lnSpc>
                <a:spcPts val="2177"/>
              </a:lnSpc>
              <a:buNone/>
            </a:pPr>
            <a:endParaRPr lang="en-US" sz="1361" dirty="0"/>
          </a:p>
        </p:txBody>
      </p:sp>
      <p:sp>
        <p:nvSpPr>
          <p:cNvPr id="5" name="TextBox 4">
            <a:extLst>
              <a:ext uri="{FF2B5EF4-FFF2-40B4-BE49-F238E27FC236}">
                <a16:creationId xmlns:a16="http://schemas.microsoft.com/office/drawing/2014/main" id="{CF4B5AFB-FC92-1CE9-42DA-D95228C28EE5}"/>
              </a:ext>
            </a:extLst>
          </p:cNvPr>
          <p:cNvSpPr txBox="1"/>
          <p:nvPr/>
        </p:nvSpPr>
        <p:spPr>
          <a:xfrm>
            <a:off x="6935503" y="1327309"/>
            <a:ext cx="6285053" cy="830997"/>
          </a:xfrm>
          <a:prstGeom prst="rect">
            <a:avLst/>
          </a:prstGeom>
          <a:noFill/>
        </p:spPr>
        <p:txBody>
          <a:bodyPr wrap="square" rtlCol="0">
            <a:spAutoFit/>
          </a:bodyPr>
          <a:lstStyle/>
          <a:p>
            <a:pPr algn="ctr"/>
            <a:r>
              <a:rPr lang="en-US" sz="4800" b="1" u="sng" dirty="0">
                <a:solidFill>
                  <a:schemeClr val="bg1"/>
                </a:solidFill>
              </a:rPr>
              <a:t>Flask</a:t>
            </a:r>
            <a:endParaRPr lang="en-IN" sz="4800" b="1" u="sng" dirty="0">
              <a:solidFill>
                <a:schemeClr val="bg1"/>
              </a:solidFill>
            </a:endParaRPr>
          </a:p>
        </p:txBody>
      </p:sp>
      <p:sp>
        <p:nvSpPr>
          <p:cNvPr id="8" name="TextBox 7">
            <a:extLst>
              <a:ext uri="{FF2B5EF4-FFF2-40B4-BE49-F238E27FC236}">
                <a16:creationId xmlns:a16="http://schemas.microsoft.com/office/drawing/2014/main" id="{C908779C-DC07-443A-0FE9-52CB17A65117}"/>
              </a:ext>
            </a:extLst>
          </p:cNvPr>
          <p:cNvSpPr txBox="1"/>
          <p:nvPr/>
        </p:nvSpPr>
        <p:spPr>
          <a:xfrm>
            <a:off x="5899569" y="2510909"/>
            <a:ext cx="8356922" cy="3139321"/>
          </a:xfrm>
          <a:prstGeom prst="rect">
            <a:avLst/>
          </a:prstGeom>
          <a:noFill/>
        </p:spPr>
        <p:txBody>
          <a:bodyPr wrap="square" rtlCol="0">
            <a:spAutoFit/>
          </a:bodyPr>
          <a:lstStyle/>
          <a:p>
            <a:pPr algn="just"/>
            <a:r>
              <a:rPr lang="en-US" sz="2200" b="1" dirty="0">
                <a:solidFill>
                  <a:schemeClr val="bg1"/>
                </a:solidFill>
              </a:rPr>
              <a:t>Flask</a:t>
            </a:r>
            <a:r>
              <a:rPr lang="en-US" sz="2200" dirty="0">
                <a:solidFill>
                  <a:schemeClr val="bg1"/>
                </a:solidFill>
              </a:rPr>
              <a:t> is a lightweight and flexible Python web framework designed for building web applications and APIs. It provides a simple and intuitive interface for creating and managing web servers, handling HTTP requests, and rendering dynamic web content. Flask is known for its minimalistic approach, allowing developers to start with a basic setup and scale up by integrating additional components and libraries as needed. Its modular design and ease of use make it a popular choice for both small projects and largescale applications, offering a balance of simplicity and extensibility for web development.</a:t>
            </a:r>
            <a:endParaRPr lang="en-IN" sz="2200" dirty="0">
              <a:solidFill>
                <a:schemeClr val="bg1"/>
              </a:solidFill>
            </a:endParaRPr>
          </a:p>
        </p:txBody>
      </p:sp>
      <p:pic>
        <p:nvPicPr>
          <p:cNvPr id="13" name="Picture 12">
            <a:extLst>
              <a:ext uri="{FF2B5EF4-FFF2-40B4-BE49-F238E27FC236}">
                <a16:creationId xmlns:a16="http://schemas.microsoft.com/office/drawing/2014/main" id="{2C69F7DE-E4FB-3F1B-1C92-95EBBDD3EE9F}"/>
              </a:ext>
            </a:extLst>
          </p:cNvPr>
          <p:cNvPicPr>
            <a:picLocks noChangeAspect="1"/>
          </p:cNvPicPr>
          <p:nvPr/>
        </p:nvPicPr>
        <p:blipFill>
          <a:blip r:embed="rId5"/>
          <a:stretch>
            <a:fillRect/>
          </a:stretch>
        </p:blipFill>
        <p:spPr>
          <a:xfrm>
            <a:off x="542925" y="3455967"/>
            <a:ext cx="4514850" cy="1504950"/>
          </a:xfrm>
          <a:prstGeom prst="rect">
            <a:avLst/>
          </a:prstGeom>
          <a:ln>
            <a:noFill/>
          </a:ln>
          <a:effectLst>
            <a:softEdge rad="112500"/>
          </a:effectLst>
        </p:spPr>
      </p:pic>
    </p:spTree>
    <p:extLst>
      <p:ext uri="{BB962C8B-B14F-4D97-AF65-F5344CB8AC3E}">
        <p14:creationId xmlns:p14="http://schemas.microsoft.com/office/powerpoint/2010/main" val="11933046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582</TotalTime>
  <Words>3453</Words>
  <Application>Microsoft Office PowerPoint</Application>
  <PresentationFormat>Custom</PresentationFormat>
  <Paragraphs>292</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Microsoft YaHei UI</vt:lpstr>
      <vt:lpstr>Arial</vt:lpstr>
      <vt:lpstr>Heebo</vt:lpstr>
      <vt:lpstr>Montserrat</vt:lpstr>
      <vt:lpstr>Tw Cen MT</vt:lpstr>
      <vt:lpstr>Tw Cen MT Condensed</vt:lpstr>
      <vt:lpstr>Wingdings</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Abishekkumar TS</cp:lastModifiedBy>
  <cp:revision>8</cp:revision>
  <dcterms:created xsi:type="dcterms:W3CDTF">2024-08-11T19:19:26Z</dcterms:created>
  <dcterms:modified xsi:type="dcterms:W3CDTF">2024-08-13T12:19:49Z</dcterms:modified>
</cp:coreProperties>
</file>